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72" r:id="rId4"/>
    <p:sldId id="277" r:id="rId5"/>
    <p:sldId id="273" r:id="rId6"/>
    <p:sldId id="278" r:id="rId7"/>
    <p:sldId id="276" r:id="rId8"/>
    <p:sldId id="287" r:id="rId9"/>
    <p:sldId id="263" r:id="rId10"/>
    <p:sldId id="288" r:id="rId11"/>
    <p:sldId id="294" r:id="rId12"/>
    <p:sldId id="266" r:id="rId13"/>
    <p:sldId id="264" r:id="rId14"/>
    <p:sldId id="265" r:id="rId15"/>
    <p:sldId id="290" r:id="rId16"/>
    <p:sldId id="267" r:id="rId17"/>
    <p:sldId id="291" r:id="rId18"/>
    <p:sldId id="293" r:id="rId19"/>
    <p:sldId id="285" r:id="rId20"/>
    <p:sldId id="292" r:id="rId21"/>
    <p:sldId id="271" r:id="rId22"/>
  </p:sldIdLst>
  <p:sldSz cx="18288000" cy="10287000"/>
  <p:notesSz cx="6858000" cy="9144000"/>
  <p:embeddedFontLst>
    <p:embeddedFont>
      <p:font typeface="Montserrat Bold" panose="020B0604020202020204" charset="0"/>
      <p:regular r:id="rId24"/>
      <p:bold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Medium" panose="00000600000000000000" pitchFamily="2" charset="0"/>
      <p:regular r:id="rId30"/>
      <p:italic r:id="rId31"/>
    </p:embeddedFont>
    <p:embeddedFont>
      <p:font typeface="Poppins SemiBold" panose="00000700000000000000" pitchFamily="2" charset="0"/>
      <p:bold r:id="rId32"/>
      <p:boldItalic r:id="rId33"/>
    </p:embeddedFont>
    <p:embeddedFont>
      <p:font typeface="Poppins Semi-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2" autoAdjust="0"/>
  </p:normalViewPr>
  <p:slideViewPr>
    <p:cSldViewPr>
      <p:cViewPr varScale="1">
        <p:scale>
          <a:sx n="56" d="100"/>
          <a:sy n="56" d="100"/>
        </p:scale>
        <p:origin x="2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4C8A-F2E2-42EA-B5D6-AA981D679655}" type="datetimeFigureOut">
              <a:rPr lang="en-IN" smtClean="0"/>
              <a:t>11-05-2026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ED94-9B26-4DA9-84B0-2F8AAF1887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9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ED94-9B26-4DA9-84B0-2F8AAF18876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62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7967-7072-3C7E-9C78-5942794D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4BA89-C04F-905D-63E9-32CF6ABB7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D6BB9-4295-7431-3035-170B46F85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C4005-3B63-60ED-B500-5FEC81ACF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ED94-9B26-4DA9-84B0-2F8AAF18876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85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66750" y="-609600"/>
            <a:ext cx="18988088" cy="11620500"/>
          </a:xfrm>
          <a:custGeom>
            <a:avLst/>
            <a:gdLst/>
            <a:ahLst/>
            <a:cxnLst/>
            <a:rect l="l" t="t" r="r" b="b"/>
            <a:pathLst>
              <a:path w="18988088" h="11620500">
                <a:moveTo>
                  <a:pt x="0" y="0"/>
                </a:moveTo>
                <a:lnTo>
                  <a:pt x="18988088" y="0"/>
                </a:lnTo>
                <a:lnTo>
                  <a:pt x="18988088" y="1162050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747285" y="1503655"/>
            <a:ext cx="3738667" cy="2430180"/>
            <a:chOff x="0" y="0"/>
            <a:chExt cx="4984890" cy="32402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4877" cy="3240278"/>
            </a:xfrm>
            <a:custGeom>
              <a:avLst/>
              <a:gdLst/>
              <a:ahLst/>
              <a:cxnLst/>
              <a:rect l="l" t="t" r="r" b="b"/>
              <a:pathLst>
                <a:path w="4984877" h="3240278">
                  <a:moveTo>
                    <a:pt x="445516" y="0"/>
                  </a:moveTo>
                  <a:cubicBezTo>
                    <a:pt x="199390" y="0"/>
                    <a:pt x="0" y="199517"/>
                    <a:pt x="0" y="445516"/>
                  </a:cubicBezTo>
                  <a:lnTo>
                    <a:pt x="0" y="2711450"/>
                  </a:lnTo>
                  <a:cubicBezTo>
                    <a:pt x="0" y="2940050"/>
                    <a:pt x="171958" y="3128264"/>
                    <a:pt x="393446" y="3153918"/>
                  </a:cubicBezTo>
                  <a:cubicBezTo>
                    <a:pt x="411099" y="3151886"/>
                    <a:pt x="428879" y="3150870"/>
                    <a:pt x="447167" y="3150870"/>
                  </a:cubicBezTo>
                  <a:lnTo>
                    <a:pt x="4513326" y="3150870"/>
                  </a:lnTo>
                  <a:cubicBezTo>
                    <a:pt x="4530852" y="3150870"/>
                    <a:pt x="4548251" y="3151759"/>
                    <a:pt x="4565142" y="3153918"/>
                  </a:cubicBezTo>
                  <a:cubicBezTo>
                    <a:pt x="4645660" y="3163189"/>
                    <a:pt x="4719574" y="3193923"/>
                    <a:pt x="4781169" y="3240278"/>
                  </a:cubicBezTo>
                  <a:lnTo>
                    <a:pt x="4984877" y="3240278"/>
                  </a:lnTo>
                  <a:lnTo>
                    <a:pt x="4984877" y="2366518"/>
                  </a:lnTo>
                  <a:lnTo>
                    <a:pt x="4984877" y="2366518"/>
                  </a:lnTo>
                  <a:cubicBezTo>
                    <a:pt x="4972939" y="2339467"/>
                    <a:pt x="4963541" y="2310892"/>
                    <a:pt x="4957191" y="2281301"/>
                  </a:cubicBezTo>
                  <a:cubicBezTo>
                    <a:pt x="4950587" y="2250948"/>
                    <a:pt x="4947158" y="2219452"/>
                    <a:pt x="4947158" y="2186940"/>
                  </a:cubicBezTo>
                  <a:lnTo>
                    <a:pt x="4947158" y="351282"/>
                  </a:lnTo>
                  <a:cubicBezTo>
                    <a:pt x="4903851" y="150495"/>
                    <a:pt x="4725289" y="0"/>
                    <a:pt x="4511675" y="0"/>
                  </a:cubicBezTo>
                  <a:close/>
                </a:path>
              </a:pathLst>
            </a:custGeom>
            <a:blipFill>
              <a:blip r:embed="rId4"/>
              <a:stretch>
                <a:fillRect l="-974" t="-3573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343896" y="3452031"/>
            <a:ext cx="3834136" cy="2388956"/>
            <a:chOff x="0" y="0"/>
            <a:chExt cx="5112182" cy="3185274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5112131" cy="3185287"/>
            </a:xfrm>
            <a:custGeom>
              <a:avLst/>
              <a:gdLst/>
              <a:ahLst/>
              <a:cxnLst/>
              <a:rect l="l" t="t" r="r" b="b"/>
              <a:pathLst>
                <a:path w="5112131" h="3185287">
                  <a:moveTo>
                    <a:pt x="5112131" y="0"/>
                  </a:moveTo>
                  <a:lnTo>
                    <a:pt x="5112131" y="653669"/>
                  </a:lnTo>
                  <a:cubicBezTo>
                    <a:pt x="5033645" y="717931"/>
                    <a:pt x="4977511" y="808482"/>
                    <a:pt x="4957191" y="911860"/>
                  </a:cubicBezTo>
                  <a:cubicBezTo>
                    <a:pt x="4951730" y="939800"/>
                    <a:pt x="4948809" y="968883"/>
                    <a:pt x="4948809" y="998347"/>
                  </a:cubicBezTo>
                  <a:lnTo>
                    <a:pt x="4948809" y="2826258"/>
                  </a:lnTo>
                  <a:cubicBezTo>
                    <a:pt x="4908423" y="3030982"/>
                    <a:pt x="4728083" y="3185287"/>
                    <a:pt x="4511675" y="3185287"/>
                  </a:cubicBezTo>
                  <a:lnTo>
                    <a:pt x="445516" y="3185287"/>
                  </a:lnTo>
                  <a:cubicBezTo>
                    <a:pt x="199390" y="3185287"/>
                    <a:pt x="0" y="2985897"/>
                    <a:pt x="0" y="2739771"/>
                  </a:cubicBezTo>
                  <a:lnTo>
                    <a:pt x="0" y="473837"/>
                  </a:lnTo>
                  <a:cubicBezTo>
                    <a:pt x="0" y="244983"/>
                    <a:pt x="172339" y="56642"/>
                    <a:pt x="394208" y="31242"/>
                  </a:cubicBezTo>
                  <a:cubicBezTo>
                    <a:pt x="412115" y="33401"/>
                    <a:pt x="430149" y="34544"/>
                    <a:pt x="448818" y="34544"/>
                  </a:cubicBezTo>
                  <a:lnTo>
                    <a:pt x="4514723" y="34544"/>
                  </a:lnTo>
                  <a:cubicBezTo>
                    <a:pt x="4532122" y="34544"/>
                    <a:pt x="4549267" y="33655"/>
                    <a:pt x="4565904" y="31623"/>
                  </a:cubicBezTo>
                  <a:cubicBezTo>
                    <a:pt x="4608322" y="26797"/>
                    <a:pt x="4649089" y="16002"/>
                    <a:pt x="4687062" y="0"/>
                  </a:cubicBezTo>
                  <a:close/>
                </a:path>
              </a:pathLst>
            </a:custGeom>
            <a:blipFill>
              <a:blip r:embed="rId5"/>
              <a:stretch>
                <a:fillRect r="-4029" b="-56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2673279" y="2954417"/>
            <a:ext cx="1531582" cy="1531582"/>
          </a:xfrm>
          <a:custGeom>
            <a:avLst/>
            <a:gdLst/>
            <a:ahLst/>
            <a:cxnLst/>
            <a:rect l="l" t="t" r="r" b="b"/>
            <a:pathLst>
              <a:path w="1531582" h="1531582">
                <a:moveTo>
                  <a:pt x="0" y="0"/>
                </a:moveTo>
                <a:lnTo>
                  <a:pt x="1531582" y="0"/>
                </a:lnTo>
                <a:lnTo>
                  <a:pt x="1531582" y="1531582"/>
                </a:lnTo>
                <a:lnTo>
                  <a:pt x="0" y="15315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25253" y="1444047"/>
            <a:ext cx="3240843" cy="42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352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Mearas</a:t>
            </a:r>
            <a:r>
              <a:rPr lang="en-US" sz="2352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Technologies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6394" y="2364543"/>
            <a:ext cx="7375141" cy="661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Customized</a:t>
            </a:r>
          </a:p>
          <a:p>
            <a:pPr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AI-Driven Sales Process Automation for Discrete Manufacturing</a:t>
            </a:r>
          </a:p>
          <a:p>
            <a:pPr>
              <a:lnSpc>
                <a:spcPts val="7364"/>
              </a:lnSpc>
            </a:pPr>
            <a:endParaRPr lang="en-US" sz="5925" b="1" dirty="0">
              <a:solidFill>
                <a:srgbClr val="23232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008402" y="344576"/>
            <a:ext cx="695906" cy="3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6"/>
              </a:lnSpc>
            </a:pPr>
            <a:r>
              <a:rPr lang="en-US" sz="2047" spc="116" dirty="0">
                <a:solidFill>
                  <a:srgbClr val="000000"/>
                </a:solidFill>
                <a:latin typeface="Poppins Medium" panose="00000600000000000000" pitchFamily="2" charset="0"/>
                <a:ea typeface="IBM Plex Sans"/>
                <a:cs typeface="Poppins Medium" panose="00000600000000000000" pitchFamily="2" charset="0"/>
                <a:sym typeface="IBM Plex Sans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D992-8FD5-67B3-EAB1-C290021B5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D778C6-6C6D-6CB5-CF09-B51D2B6C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8286223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16B2158-AF1E-B6B4-7286-BC2D8C63B494}"/>
              </a:ext>
            </a:extLst>
          </p:cNvPr>
          <p:cNvSpPr txBox="1"/>
          <p:nvPr/>
        </p:nvSpPr>
        <p:spPr>
          <a:xfrm>
            <a:off x="696596" y="964940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BOM Creation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010FEAD-E515-0F07-265F-37595AA7EF5E}"/>
              </a:ext>
            </a:extLst>
          </p:cNvPr>
          <p:cNvSpPr txBox="1"/>
          <p:nvPr/>
        </p:nvSpPr>
        <p:spPr>
          <a:xfrm>
            <a:off x="1189006" y="5039897"/>
            <a:ext cx="7625391" cy="1450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Manual BOM creation sometimes faces mismatched components, inconsistent templates, production plan delays, higher costs, and supply chain gaps.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52CB40-4B15-5470-ED6C-568E85A8B11F}"/>
              </a:ext>
            </a:extLst>
          </p:cNvPr>
          <p:cNvSpPr txBox="1"/>
          <p:nvPr/>
        </p:nvSpPr>
        <p:spPr>
          <a:xfrm>
            <a:off x="681542" y="2838164"/>
            <a:ext cx="4182237" cy="191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Business Challenge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8F096EF-F53B-BB24-1455-DF8E7F277371}"/>
              </a:ext>
            </a:extLst>
          </p:cNvPr>
          <p:cNvSpPr txBox="1"/>
          <p:nvPr/>
        </p:nvSpPr>
        <p:spPr>
          <a:xfrm>
            <a:off x="9980219" y="956681"/>
            <a:ext cx="5029686" cy="48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AI-Driven BOM Creation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7B5B2EB-8E34-70B5-3D7C-26530B531D76}"/>
              </a:ext>
            </a:extLst>
          </p:cNvPr>
          <p:cNvSpPr txBox="1"/>
          <p:nvPr/>
        </p:nvSpPr>
        <p:spPr>
          <a:xfrm>
            <a:off x="9951644" y="1684268"/>
            <a:ext cx="968054" cy="75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516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01 02 03 04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448E7E6-8346-9521-A7F4-8A0647234B30}"/>
              </a:ext>
            </a:extLst>
          </p:cNvPr>
          <p:cNvSpPr txBox="1"/>
          <p:nvPr/>
        </p:nvSpPr>
        <p:spPr>
          <a:xfrm>
            <a:off x="11279143" y="6565640"/>
            <a:ext cx="3737953" cy="63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Calculates part and assembly costs instantly for accurate quotes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4015DF9-0FEC-2E16-C7D1-1F8D626E665A}"/>
              </a:ext>
            </a:extLst>
          </p:cNvPr>
          <p:cNvSpPr txBox="1"/>
          <p:nvPr/>
        </p:nvSpPr>
        <p:spPr>
          <a:xfrm>
            <a:off x="11353800" y="4715098"/>
            <a:ext cx="438297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Enforces consistent hierarchical structures across product variants </a:t>
            </a:r>
          </a:p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6EDDBA7-004F-F426-5C2F-AB8BAAEB93E4}"/>
              </a:ext>
            </a:extLst>
          </p:cNvPr>
          <p:cNvSpPr txBox="1"/>
          <p:nvPr/>
        </p:nvSpPr>
        <p:spPr>
          <a:xfrm>
            <a:off x="11302584" y="2879036"/>
            <a:ext cx="5002863" cy="61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Automates part selection for accurate assembly integration 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8A4361A-1F13-FC38-A390-4607C69E6F23}"/>
              </a:ext>
            </a:extLst>
          </p:cNvPr>
          <p:cNvSpPr txBox="1"/>
          <p:nvPr/>
        </p:nvSpPr>
        <p:spPr>
          <a:xfrm>
            <a:off x="11279143" y="8432397"/>
            <a:ext cx="5586593" cy="63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Veriﬁes stock levels and supplier lead times to prevent procurement delays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7410581-DCB2-723D-61E1-4D488D32C5B7}"/>
              </a:ext>
            </a:extLst>
          </p:cNvPr>
          <p:cNvSpPr txBox="1"/>
          <p:nvPr/>
        </p:nvSpPr>
        <p:spPr>
          <a:xfrm>
            <a:off x="11279153" y="6096152"/>
            <a:ext cx="3030922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Real-Time Costing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29802B6-7A2E-16EE-F404-5E3494B941B0}"/>
              </a:ext>
            </a:extLst>
          </p:cNvPr>
          <p:cNvSpPr txBox="1"/>
          <p:nvPr/>
        </p:nvSpPr>
        <p:spPr>
          <a:xfrm>
            <a:off x="11302594" y="4229100"/>
            <a:ext cx="4755775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Standardized BOM Templates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E32DDA6-C194-8278-B8BC-B1D8E41F1FD3}"/>
              </a:ext>
            </a:extLst>
          </p:cNvPr>
          <p:cNvSpPr txBox="1"/>
          <p:nvPr/>
        </p:nvSpPr>
        <p:spPr>
          <a:xfrm>
            <a:off x="11279153" y="7962900"/>
            <a:ext cx="5218081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Inventory and Availability Check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C63C6DC-6D97-AF20-CFCA-68E42B910728}"/>
              </a:ext>
            </a:extLst>
          </p:cNvPr>
          <p:cNvSpPr txBox="1"/>
          <p:nvPr/>
        </p:nvSpPr>
        <p:spPr>
          <a:xfrm>
            <a:off x="11302584" y="2392499"/>
            <a:ext cx="5692197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AI-Optimized Component Selection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EA7CE1-B690-2981-FB62-521C20DA4BCE}"/>
              </a:ext>
            </a:extLst>
          </p:cNvPr>
          <p:cNvSpPr/>
          <p:nvPr/>
        </p:nvSpPr>
        <p:spPr>
          <a:xfrm>
            <a:off x="1066800" y="6644923"/>
            <a:ext cx="73914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Mearas</a:t>
            </a: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’ AI-driven BOM uses smart algorithms to ensure accuracy in product selection, design and costing.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C5E69-E1DB-DB54-864A-955088012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6" y="6841864"/>
            <a:ext cx="332415" cy="206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A77F40-6100-C373-2BA0-C3C11756F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47"/>
            <a:ext cx="332415" cy="206636"/>
          </a:xfrm>
          <a:prstGeom prst="rect">
            <a:avLst/>
          </a:prstGeom>
        </p:spPr>
      </p:pic>
      <p:grpSp>
        <p:nvGrpSpPr>
          <p:cNvPr id="20" name="Group 14">
            <a:extLst>
              <a:ext uri="{FF2B5EF4-FFF2-40B4-BE49-F238E27FC236}">
                <a16:creationId xmlns:a16="http://schemas.microsoft.com/office/drawing/2014/main" id="{3BB0F3E3-613A-518C-93F8-36B037956920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41F6B7B-FBF9-EFAB-45F4-25E4DACDD4DE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5FE446C-FE5E-6AD8-D1E3-3F25E7D2B31B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B34484B-C07F-026E-15A9-3344D257AD55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430331C-DD0A-9B31-BC83-A90DE5C075DA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AE979A8-746E-5826-0C00-20F1FCE8F297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1F438A5-6A35-FBBD-3773-D3C80B236CB6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9CC00DA-5D0E-65DE-B13E-6EA19E8216B0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E4BA-B922-CD2C-AB9C-27279D07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2857C91-B20C-C9EB-4583-59FEF0BAB4B4}"/>
              </a:ext>
            </a:extLst>
          </p:cNvPr>
          <p:cNvSpPr txBox="1"/>
          <p:nvPr/>
        </p:nvSpPr>
        <p:spPr>
          <a:xfrm>
            <a:off x="310123" y="846314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BOM Creation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C950EF1-B14F-C42B-4021-5AB3902A994C}"/>
              </a:ext>
            </a:extLst>
          </p:cNvPr>
          <p:cNvSpPr txBox="1"/>
          <p:nvPr/>
        </p:nvSpPr>
        <p:spPr>
          <a:xfrm>
            <a:off x="310123" y="3162299"/>
            <a:ext cx="5029686" cy="48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Heat Exchanger Drawing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A29F0E5C-6D96-24E4-A135-1CCE66602794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CFA7B7A-39BA-CE5E-BE5A-A73DE1DAF6BD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F23A6F0-F7A9-E6DD-0C70-6B97AA865F2E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D10FDBB-55C7-FDDD-71F1-38F7B9E300BE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D6702E7-8635-9615-1F2A-74F738DA78B8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E18E2E9-D270-B8AA-6E9B-4FB2D33EE769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5FF3C2F-AE45-2317-AD21-A64D3F028E08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126810A-95EC-DBAC-3588-3F9CEFCE5ED5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0D3C9C5-799B-3BFA-E828-E0541306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74" y="4007238"/>
            <a:ext cx="8251488" cy="4641462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27A143C2-FFA0-62C0-14C6-EE7905D37420}"/>
              </a:ext>
            </a:extLst>
          </p:cNvPr>
          <p:cNvSpPr txBox="1"/>
          <p:nvPr/>
        </p:nvSpPr>
        <p:spPr>
          <a:xfrm>
            <a:off x="9406414" y="3162298"/>
            <a:ext cx="5029686" cy="48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Generated BOM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A1F26-A14C-2C0A-A6F4-0B255256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" y="4007238"/>
            <a:ext cx="8110965" cy="555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834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0123" y="846314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BOM Dashboard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EC74DEA-6E2A-9716-C521-EA4EFF0DBFAE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C8B35CF-02F1-80FE-85A2-D475E85ED3BF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6CE4598-DFBB-2C6C-3191-2BDCB6FDCDB0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64BD9A-9FFE-CACF-9B16-69BA3C9917AD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B6FF49A-5EC5-B623-CF0F-188A736A77E9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74AA6EB-6910-5816-4F01-C819B25DB010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17BCB4E-DBFE-0682-008B-A3CB3841EDB0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90D5EC9-CF92-2519-D945-14FD64FCC887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ECE46C9-B121-D329-1599-336D69A2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" y="1638300"/>
            <a:ext cx="14901331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9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105AB5-84CB-4323-C4DD-1D769171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" y="114300"/>
            <a:ext cx="182862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2007" y="891161"/>
            <a:ext cx="7909198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Product Configurator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9015" y="4991100"/>
            <a:ext cx="7695571" cy="245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In ETO and MTO businesses, configuring the right product variant for each customer enquiry is time-consuming, error-prone and heavily dependent on senior engineering knowledge — slowing down RFQ response and risking costly specification mistakes.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1552" y="2838174"/>
            <a:ext cx="4182237" cy="191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Business Challenge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70446" y="937841"/>
            <a:ext cx="4853483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32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Product Configurator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51396" y="7691399"/>
            <a:ext cx="101906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25"/>
              </a:lnSpc>
            </a:pPr>
            <a:r>
              <a:rPr lang="en-US" sz="6375" b="1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51396" y="4747822"/>
            <a:ext cx="100502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25"/>
              </a:lnSpc>
            </a:pPr>
            <a:r>
              <a:rPr lang="en-US" sz="6375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51396" y="2053923"/>
            <a:ext cx="817559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25"/>
              </a:lnSpc>
            </a:pPr>
            <a:r>
              <a:rPr lang="en-US" sz="6375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47764" y="8501596"/>
            <a:ext cx="4325293" cy="10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5"/>
              </a:lnSpc>
            </a:pPr>
            <a:r>
              <a:rPr lang="en-US" sz="1731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Seamlessly passes the confirmed product configuration directly into BOM creation and costing workflows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79235" y="3385166"/>
            <a:ext cx="5649211" cy="68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5"/>
              </a:lnSpc>
            </a:pPr>
            <a:r>
              <a:rPr lang="en-US" sz="1731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Applies your product's engineering rules, dependencies and constraints automatically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79235" y="6068349"/>
            <a:ext cx="5877792" cy="104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5"/>
              </a:lnSpc>
            </a:pPr>
            <a:r>
              <a:rPr lang="en-US" sz="1731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Handles complex product variants, optional features and customer-specific customizations within a structured framework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79234" y="4920234"/>
            <a:ext cx="3151165" cy="93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60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Variant &amp; Option Management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79235" y="2226335"/>
            <a:ext cx="3693776" cy="93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0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Rule-Based Configuration Engine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47764" y="7863811"/>
            <a:ext cx="5020704" cy="45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0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Configuration-to-BOM Handoff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E55C76-CAAE-6AB2-EF44-BAFB13B8D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47"/>
            <a:ext cx="332415" cy="206636"/>
          </a:xfrm>
          <a:prstGeom prst="rect">
            <a:avLst/>
          </a:prstGeom>
        </p:spPr>
      </p:pic>
      <p:grpSp>
        <p:nvGrpSpPr>
          <p:cNvPr id="21" name="Group 14">
            <a:extLst>
              <a:ext uri="{FF2B5EF4-FFF2-40B4-BE49-F238E27FC236}">
                <a16:creationId xmlns:a16="http://schemas.microsoft.com/office/drawing/2014/main" id="{19079834-FE6F-5D19-F9C7-9862110D0F69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4DE7C0A-191F-CA8F-30A2-77C1B1453CBE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4212163-4875-F6E7-AF64-4E72A584654A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49F110E-AD19-ADD7-9863-2670A4BC97D4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867DE27-0D46-95EA-DDCE-5CB6CB06CD75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47768D6-8B2A-FABE-383B-28666EF259F8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5A5BF06-B0A8-F036-806F-132CC72565A9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2C9C9B3-DEAC-A585-0D99-3ED4576BD37E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3AD58DD-C4D4-D3C1-595D-C180A85D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2" y="-164744"/>
            <a:ext cx="182862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9555" y="906651"/>
            <a:ext cx="6984082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Costing Engine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8088" y="4504244"/>
            <a:ext cx="7615590" cy="237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Building an accurate cost for a complex engineered product is a slow, manual process — involving multiple spreadsheets, dependencies on costing engineers and constant back-and-forth with procurement for material prices. Errors at this stage directly impact margins.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1356" y="2557038"/>
            <a:ext cx="4182237" cy="191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Business Challenge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14842" y="929991"/>
            <a:ext cx="6069168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32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Costing Engine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51644" y="1684268"/>
            <a:ext cx="968054" cy="75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516"/>
              </a:lnSpc>
            </a:pPr>
            <a:r>
              <a:rPr lang="en-US" sz="5806" b="1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01 02 03 04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02594" y="4661126"/>
            <a:ext cx="4093664" cy="63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Pulls current commodity and component prices in real time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02594" y="2879026"/>
            <a:ext cx="4102246" cy="9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Trained on your own past costing data to predict accurate cost estimates for new enquiries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79143" y="6565630"/>
            <a:ext cx="4341295" cy="9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Automatically structures costs across raw material, sub-assembly, </a:t>
            </a:r>
            <a:r>
              <a:rPr lang="en-US" sz="1577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labour</a:t>
            </a: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, overhead and margin levels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2593" y="8509253"/>
            <a:ext cx="470060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Enhances forecasting accuracy and shortens sales cycles time</a:t>
            </a:r>
          </a:p>
          <a:p>
            <a:pPr algn="l">
              <a:lnSpc>
                <a:spcPts val="2509"/>
              </a:lnSpc>
            </a:pPr>
            <a:endParaRPr lang="en-US" sz="1577" dirty="0">
              <a:solidFill>
                <a:srgbClr val="23232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02594" y="4152900"/>
            <a:ext cx="5115030" cy="490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Live Material Price Integration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79152" y="6065929"/>
            <a:ext cx="4167949" cy="490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Multi-Level Cost Build-Up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79152" y="7962900"/>
            <a:ext cx="4724047" cy="490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Margin &amp; Variance Analysis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02594" y="2362276"/>
            <a:ext cx="4700607" cy="4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 panose="020B0604020202020204" charset="0"/>
                <a:ea typeface="Poppins Medium"/>
                <a:cs typeface="Poppins Semi-Bold" panose="020B0604020202020204" charset="0"/>
                <a:sym typeface="Poppins Medium"/>
              </a:rPr>
              <a:t>Historical Cost Intelligence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7114" y="6631702"/>
            <a:ext cx="7269204" cy="295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rgbClr val="23232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Mearas</a:t>
            </a: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' AI-driven Costing Engine learns from your historical cost data, live material prices and </a:t>
            </a:r>
            <a:r>
              <a:rPr lang="en-US" sz="2100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labour</a:t>
            </a: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norms — delivering accurate, multi-level cost build-ups in minutes with full margin visibility and auditability..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E80132-D0EA-C58A-7061-31AEF60E7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8" y="7702022"/>
            <a:ext cx="332415" cy="2066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528E2-4525-ACB1-B0D0-94C34821F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2" y="5240051"/>
            <a:ext cx="332415" cy="206636"/>
          </a:xfrm>
          <a:prstGeom prst="rect">
            <a:avLst/>
          </a:prstGeom>
        </p:spPr>
      </p:pic>
      <p:grpSp>
        <p:nvGrpSpPr>
          <p:cNvPr id="22" name="Group 14">
            <a:extLst>
              <a:ext uri="{FF2B5EF4-FFF2-40B4-BE49-F238E27FC236}">
                <a16:creationId xmlns:a16="http://schemas.microsoft.com/office/drawing/2014/main" id="{6E3BCB95-1D1C-08AB-C449-A757D7302FEE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DA274D1-6565-F792-09CA-D9D1F6FE8F97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320E1C2-0BB2-6CD0-9233-73C891F7FF3E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58A8444-3ABC-33C3-FF5A-7CC238BD2BA9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7E611C1-9F52-8A6C-8068-70CED0571E8A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9E9AE27-B357-F4FE-762B-AC96C6E636D3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0D0C2A6-EB1E-4513-6F8E-A6F3DAFF2C3A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26BB241-6947-8EBF-7B4C-319EB9916815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4C9F-AF35-D269-714E-EF3E9B85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196C54F-1EC1-44DF-2A20-D2A1BEF96377}"/>
              </a:ext>
            </a:extLst>
          </p:cNvPr>
          <p:cNvSpPr txBox="1"/>
          <p:nvPr/>
        </p:nvSpPr>
        <p:spPr>
          <a:xfrm>
            <a:off x="1295400" y="800100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Costing Engine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2CEF7A4-D31A-DF29-54E6-45C8D6CB2A54}"/>
              </a:ext>
            </a:extLst>
          </p:cNvPr>
          <p:cNvSpPr txBox="1"/>
          <p:nvPr/>
        </p:nvSpPr>
        <p:spPr>
          <a:xfrm>
            <a:off x="1330960" y="2095500"/>
            <a:ext cx="5938277" cy="482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AI Generated Costing Sheet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ADFC37B5-FFED-1194-691E-7396AB75E9E9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144B2A4-BFCA-00C4-EEEB-C4D096D86303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9EB686-5E64-894C-BE19-29DD96C60EFB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CD8850-7E84-2497-9010-DF85946B3BEA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6CA5F26-0C4B-A425-58FA-0DDEC19D8B25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A636A96-70DD-CF57-C29E-3062FB26289C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2DACCD4-CB97-3CAD-C247-0DA38104A56E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6E3C7D0-525F-0659-33FF-1F09C0DE720A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2FD6065-4D37-61D9-E61B-BD0FCE8B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781300"/>
            <a:ext cx="14478001" cy="58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4D6157-F450-A57F-9718-FBDDB2ECC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82862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4283" y="902418"/>
            <a:ext cx="7934258" cy="7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Quote/Legal &amp; Contract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8977" y="5039887"/>
            <a:ext cx="7895511" cy="250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4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Sales teams invest excessive time in quote creation and term customization, resulting in delays, errors, limited scalability, and missed opportunities. </a:t>
            </a:r>
          </a:p>
          <a:p>
            <a:pPr algn="l">
              <a:lnSpc>
                <a:spcPts val="5250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Mearas’ Quote/Legal &amp; Contract automation generate </a:t>
            </a:r>
          </a:p>
          <a:p>
            <a:pPr algn="l">
              <a:lnSpc>
                <a:spcPts val="2578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accurate, compliant, client-speciﬁc quotes rapidly.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1514" y="2838164"/>
            <a:ext cx="4182237" cy="191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925" b="1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Business Challenge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98631" y="928097"/>
            <a:ext cx="6061053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32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Quote/Legal &amp; Contract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61169" y="1684258"/>
            <a:ext cx="968054" cy="75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516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01 02 03 04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88668" y="4707102"/>
            <a:ext cx="4637132" cy="635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Tailors pricing, product bundles, and terms to client proﬁles and deal size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88668" y="2879026"/>
            <a:ext cx="5038820" cy="63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Generates quotes directly from CRM/ERP data with minimal manual input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88668" y="8432397"/>
            <a:ext cx="5064976" cy="31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Accelerates closure by embedding secure digital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88668" y="8751084"/>
            <a:ext cx="1561176" cy="31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signing options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8668" y="6620098"/>
            <a:ext cx="590757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Ensures consistent formatting, branding, and compliance across quotes</a:t>
            </a:r>
          </a:p>
          <a:p>
            <a:pPr algn="l"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88668" y="6134100"/>
            <a:ext cx="2519810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Version Control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88668" y="2392489"/>
            <a:ext cx="3244825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Automated Drafting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88668" y="7962900"/>
            <a:ext cx="3803504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E-Signature Integration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88668" y="4229100"/>
            <a:ext cx="3891486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Dynamic Customization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2BAA8C-B537-1D36-AC45-83A7011B9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6" y="6841864"/>
            <a:ext cx="332415" cy="206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E23343-2C91-1B77-6A2B-E82362A1E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47"/>
            <a:ext cx="332415" cy="206636"/>
          </a:xfrm>
          <a:prstGeom prst="rect">
            <a:avLst/>
          </a:prstGeom>
        </p:spPr>
      </p:pic>
      <p:grpSp>
        <p:nvGrpSpPr>
          <p:cNvPr id="20" name="Group 14">
            <a:extLst>
              <a:ext uri="{FF2B5EF4-FFF2-40B4-BE49-F238E27FC236}">
                <a16:creationId xmlns:a16="http://schemas.microsoft.com/office/drawing/2014/main" id="{A53B37BD-F795-C01F-F653-36E310626DC3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5E55D20-FC69-631D-E100-5179AC434E28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FAD09BA-998D-EEE6-9002-A6C29E5664AB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5E2CC9-405A-810E-DB00-30DAB0B83473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9ECDA0B-18F4-BDDB-9099-8742D7CBD3A7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80BA6AA-7E32-1AD1-3550-2BD6379CFD1E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9E7FE9D-FDAD-F722-F892-A29C3EAABBC4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AA4F19D-F7B9-F9C6-700A-CC71CD19F33E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0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44E0-F4C7-5FB6-9026-D2132FEF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0F6A9E9-A7BA-CFDE-AF0B-825319835F5F}"/>
              </a:ext>
            </a:extLst>
          </p:cNvPr>
          <p:cNvSpPr txBox="1"/>
          <p:nvPr/>
        </p:nvSpPr>
        <p:spPr>
          <a:xfrm>
            <a:off x="310123" y="846314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Quotation Creation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97EA7E8-71F3-AD00-8952-DF0B9A3EAEFA}"/>
              </a:ext>
            </a:extLst>
          </p:cNvPr>
          <p:cNvSpPr txBox="1"/>
          <p:nvPr/>
        </p:nvSpPr>
        <p:spPr>
          <a:xfrm>
            <a:off x="310123" y="3162299"/>
            <a:ext cx="5029686" cy="48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 Quotation Dashboard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B34873F2-EC90-A797-1652-E394ACB7352D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6F31FD9-E988-F668-A255-9C27CA845A27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8192196-5040-7551-4245-743EDA0244C6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43E7A6D-1BA6-DF7B-FBAF-14403DE8430C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E5338E0-9968-64E9-4159-29888D76913C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41C872-2A8E-9A7B-C44E-7D93C35D6F94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CEDF2E4-3C60-DA52-324A-36E2D6E8FB91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83A6C83-A6FB-772F-737C-07FD8AE94B63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6">
            <a:extLst>
              <a:ext uri="{FF2B5EF4-FFF2-40B4-BE49-F238E27FC236}">
                <a16:creationId xmlns:a16="http://schemas.microsoft.com/office/drawing/2014/main" id="{80F4BF39-4176-52F4-66FD-BD3DB29C5279}"/>
              </a:ext>
            </a:extLst>
          </p:cNvPr>
          <p:cNvSpPr txBox="1"/>
          <p:nvPr/>
        </p:nvSpPr>
        <p:spPr>
          <a:xfrm>
            <a:off x="9406414" y="3162298"/>
            <a:ext cx="5029686" cy="98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 Quotation Generator</a:t>
            </a:r>
          </a:p>
          <a:p>
            <a:pPr algn="l">
              <a:lnSpc>
                <a:spcPts val="3892"/>
              </a:lnSpc>
            </a:pPr>
            <a:endParaRPr lang="en-US" sz="2983" dirty="0">
              <a:solidFill>
                <a:srgbClr val="001FA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74657-C186-EA5A-AE64-3ECC27DC1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3" y="3946525"/>
            <a:ext cx="8382000" cy="471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D2069-79B8-57CA-1E02-7C2F0E46B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946524"/>
            <a:ext cx="838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1F3D6-7985-55B0-C807-06FD11B3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A0239D7-0465-018E-12A2-C0C4E6BA32A1}"/>
              </a:ext>
            </a:extLst>
          </p:cNvPr>
          <p:cNvSpPr txBox="1"/>
          <p:nvPr/>
        </p:nvSpPr>
        <p:spPr>
          <a:xfrm>
            <a:off x="711200" y="971575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Contract Review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4C614A-9125-0AA0-6FD9-FF8DA5C9EBCD}"/>
              </a:ext>
            </a:extLst>
          </p:cNvPr>
          <p:cNvSpPr txBox="1"/>
          <p:nvPr/>
        </p:nvSpPr>
        <p:spPr>
          <a:xfrm>
            <a:off x="685800" y="2171700"/>
            <a:ext cx="5029686" cy="48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 Legal / Contract Review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8766D95A-D7DC-6336-2366-23DE4F236ED9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13091DC-3480-35C4-98A9-533AD62FE353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EDE9974-DEAD-B35C-9C5F-D0E32D530FD0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71472B9-EF30-ECBF-BBF9-E341812E49E7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7F040E9-6AFE-298A-8982-DD25C645BDAA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1543ED-53CB-70E2-C8B8-38D4AD9FA75C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A1DB648-212F-3800-FC13-59FF60FC3775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FA2FCDC-CA39-6DB1-5E2C-60794096F995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804AFF-B493-BEBB-0E90-13521A2D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781300"/>
            <a:ext cx="12649200" cy="7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5FA28-76C6-6A3C-303C-56FE7610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627950-E947-D545-BD01-EEE0501ED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23" y="0"/>
            <a:ext cx="18286223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193F8F2-FEEB-1BC7-828E-6BC7E6A2DA69}"/>
              </a:ext>
            </a:extLst>
          </p:cNvPr>
          <p:cNvSpPr txBox="1"/>
          <p:nvPr/>
        </p:nvSpPr>
        <p:spPr>
          <a:xfrm>
            <a:off x="434302" y="1007202"/>
            <a:ext cx="731984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KPI Dashboard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B8F9394-1AC4-725E-4F16-0BA2C1753AD5}"/>
              </a:ext>
            </a:extLst>
          </p:cNvPr>
          <p:cNvSpPr txBox="1"/>
          <p:nvPr/>
        </p:nvSpPr>
        <p:spPr>
          <a:xfrm>
            <a:off x="690221" y="4894108"/>
            <a:ext cx="7866136" cy="195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Sales leaders in ETO and MTO businesses are flying blind — pipeline data lives in spreadsheets, RFQ status is tracked over email and WhatsApp, and by the time leadership gets a report it is already outdated.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20B0C9C-61F5-2FD2-8F3F-ABAC3DCBB35A}"/>
              </a:ext>
            </a:extLst>
          </p:cNvPr>
          <p:cNvSpPr txBox="1"/>
          <p:nvPr/>
        </p:nvSpPr>
        <p:spPr>
          <a:xfrm>
            <a:off x="681533" y="2838174"/>
            <a:ext cx="4182237" cy="191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4"/>
              </a:lnSpc>
            </a:pPr>
            <a:r>
              <a:rPr lang="en-US" sz="5925" b="1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Business Challenge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7F6BF17-58A6-273A-A699-767DB042C8C6}"/>
              </a:ext>
            </a:extLst>
          </p:cNvPr>
          <p:cNvSpPr txBox="1"/>
          <p:nvPr/>
        </p:nvSpPr>
        <p:spPr>
          <a:xfrm>
            <a:off x="9960540" y="928106"/>
            <a:ext cx="6387970" cy="60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6"/>
              </a:lnSpc>
            </a:pPr>
            <a:r>
              <a:rPr lang="en-US" sz="32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KPI Dashboard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6BC6B02-A413-BFDA-90D4-7536CB2E3C40}"/>
              </a:ext>
            </a:extLst>
          </p:cNvPr>
          <p:cNvSpPr txBox="1"/>
          <p:nvPr/>
        </p:nvSpPr>
        <p:spPr>
          <a:xfrm>
            <a:off x="9951644" y="1684268"/>
            <a:ext cx="968054" cy="7579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516"/>
              </a:lnSpc>
            </a:pPr>
            <a:r>
              <a:rPr lang="en-US" sz="5806" b="1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01 02 03 04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5D4D84F-98FE-F927-4774-6A9AD95D0AF6}"/>
              </a:ext>
            </a:extLst>
          </p:cNvPr>
          <p:cNvSpPr txBox="1"/>
          <p:nvPr/>
        </p:nvSpPr>
        <p:spPr>
          <a:xfrm>
            <a:off x="11302584" y="4736840"/>
            <a:ext cx="3841337" cy="9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Compares quoted costs against actual production costs order by order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8CBA68-3622-F787-B1E9-A405B353F5A9}"/>
              </a:ext>
            </a:extLst>
          </p:cNvPr>
          <p:cNvSpPr txBox="1"/>
          <p:nvPr/>
        </p:nvSpPr>
        <p:spPr>
          <a:xfrm>
            <a:off x="11302584" y="2879036"/>
            <a:ext cx="4678413" cy="61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Monitors RFQ-to-quote turnaround time by product, team and customer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D3F7DC6-A34C-8052-C9F0-BA1ED6C137F9}"/>
              </a:ext>
            </a:extLst>
          </p:cNvPr>
          <p:cNvSpPr txBox="1"/>
          <p:nvPr/>
        </p:nvSpPr>
        <p:spPr>
          <a:xfrm>
            <a:off x="11279143" y="8432397"/>
            <a:ext cx="5117897" cy="9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giving leadership a live view from order booking to dispatch. Bridges the gap between what was sold and what was delivered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7D96F4B-59AC-6518-50A8-5D9FD5E23CC6}"/>
              </a:ext>
            </a:extLst>
          </p:cNvPr>
          <p:cNvSpPr txBox="1"/>
          <p:nvPr/>
        </p:nvSpPr>
        <p:spPr>
          <a:xfrm>
            <a:off x="11279143" y="6527397"/>
            <a:ext cx="5413543" cy="63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</a:pPr>
            <a:r>
              <a:rPr lang="en-US" sz="157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Connects sales order data with production schedules, delivery milestones and on-time fulfilment rates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414695E-F622-1D2C-D482-05C106EEC275}"/>
              </a:ext>
            </a:extLst>
          </p:cNvPr>
          <p:cNvSpPr txBox="1"/>
          <p:nvPr/>
        </p:nvSpPr>
        <p:spPr>
          <a:xfrm>
            <a:off x="11302594" y="4258828"/>
            <a:ext cx="4224213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Cost vs. Actuals Variance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BB8AC3B-232A-95B2-3BAC-2548E76BB19D}"/>
              </a:ext>
            </a:extLst>
          </p:cNvPr>
          <p:cNvSpPr txBox="1"/>
          <p:nvPr/>
        </p:nvSpPr>
        <p:spPr>
          <a:xfrm>
            <a:off x="11279153" y="7962900"/>
            <a:ext cx="469572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Order Fulfilment Tracking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26560D8-FC82-F3E7-1AE8-77C3B47DC160}"/>
              </a:ext>
            </a:extLst>
          </p:cNvPr>
          <p:cNvSpPr txBox="1"/>
          <p:nvPr/>
        </p:nvSpPr>
        <p:spPr>
          <a:xfrm>
            <a:off x="11279153" y="6057900"/>
            <a:ext cx="4438669" cy="4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Production tracking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02D3F21-A457-374E-6F42-52F9E7E709C5}"/>
              </a:ext>
            </a:extLst>
          </p:cNvPr>
          <p:cNvSpPr txBox="1"/>
          <p:nvPr/>
        </p:nvSpPr>
        <p:spPr>
          <a:xfrm>
            <a:off x="11302584" y="2392499"/>
            <a:ext cx="6336687" cy="4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b="1" dirty="0">
                <a:solidFill>
                  <a:srgbClr val="23232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RFQ &amp; Quote Cycle Tracking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B106D9-FE07-2A46-AD08-0B6E997E42AE}"/>
              </a:ext>
            </a:extLst>
          </p:cNvPr>
          <p:cNvSpPr/>
          <p:nvPr/>
        </p:nvSpPr>
        <p:spPr>
          <a:xfrm>
            <a:off x="764116" y="7180437"/>
            <a:ext cx="7780029" cy="254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14"/>
              </a:lnSpc>
            </a:pPr>
            <a:r>
              <a:rPr lang="en-US" sz="2100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Mearas’s</a:t>
            </a: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Manufacturing Sales KPI Dashboard gives every level of your </a:t>
            </a:r>
            <a:r>
              <a:rPr lang="en-US" sz="2100" dirty="0" err="1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organisation</a:t>
            </a:r>
            <a:r>
              <a:rPr lang="en-US" sz="21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— from sales engineer to MD — a single, real-time view of the metrics that drive order wins and revenue in an industrial sales environment.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26AD5F-536A-895F-BE41-C2EDDAFF5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2" y="7962900"/>
            <a:ext cx="332415" cy="206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6CEB2-802E-6D11-BEC0-8DA776B56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5" y="5205975"/>
            <a:ext cx="332415" cy="206636"/>
          </a:xfrm>
          <a:prstGeom prst="rect">
            <a:avLst/>
          </a:prstGeom>
        </p:spPr>
      </p:pic>
      <p:grpSp>
        <p:nvGrpSpPr>
          <p:cNvPr id="27" name="Group 14">
            <a:extLst>
              <a:ext uri="{FF2B5EF4-FFF2-40B4-BE49-F238E27FC236}">
                <a16:creationId xmlns:a16="http://schemas.microsoft.com/office/drawing/2014/main" id="{E11CB0F3-F591-92E8-8644-16A822A49A2B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6597E3D-5747-1D6C-AE99-59E21D494467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CC7360E-922C-F46D-1A27-DFC78F0C2DBF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D6C22E8F-6329-204B-34A8-F330866CC4C2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5D5F9AEE-5B47-80ED-15EF-FF49B6372428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88C65BB-61E0-9373-357C-D11A554E8FEE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0FE73A6-9EFD-3570-2883-846CFF08940B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1F0C2E9F-3EE4-74EB-D1BD-C05E2379D248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15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455A-4043-47F2-548E-32CAA90B9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>
            <a:extLst>
              <a:ext uri="{FF2B5EF4-FFF2-40B4-BE49-F238E27FC236}">
                <a16:creationId xmlns:a16="http://schemas.microsoft.com/office/drawing/2014/main" id="{1D273DDA-8C93-F96E-F42B-72BD27B19494}"/>
              </a:ext>
            </a:extLst>
          </p:cNvPr>
          <p:cNvGrpSpPr>
            <a:grpSpLocks noChangeAspect="1"/>
          </p:cNvGrpSpPr>
          <p:nvPr/>
        </p:nvGrpSpPr>
        <p:grpSpPr>
          <a:xfrm>
            <a:off x="396402" y="306419"/>
            <a:ext cx="1855137" cy="333470"/>
            <a:chOff x="0" y="0"/>
            <a:chExt cx="2473516" cy="44462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3B39421-E8C2-FCF7-8404-D6A23C4C3C59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655"/>
                    <a:pt x="98552" y="21971"/>
                    <a:pt x="114554" y="13208"/>
                  </a:cubicBezTo>
                  <a:cubicBezTo>
                    <a:pt x="130556" y="4445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0924" y="37719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6040"/>
                    <a:pt x="358521" y="66040"/>
                  </a:cubicBezTo>
                  <a:cubicBezTo>
                    <a:pt x="337312" y="66040"/>
                    <a:pt x="320421" y="73787"/>
                    <a:pt x="307594" y="89281"/>
                  </a:cubicBezTo>
                  <a:cubicBezTo>
                    <a:pt x="294767" y="104775"/>
                    <a:pt x="288290" y="126365"/>
                    <a:pt x="288290" y="154051"/>
                  </a:cubicBezTo>
                  <a:lnTo>
                    <a:pt x="288290" y="310261"/>
                  </a:lnTo>
                  <a:lnTo>
                    <a:pt x="210185" y="310261"/>
                  </a:lnTo>
                  <a:lnTo>
                    <a:pt x="210185" y="146558"/>
                  </a:lnTo>
                  <a:cubicBezTo>
                    <a:pt x="210185" y="120523"/>
                    <a:pt x="205105" y="100584"/>
                    <a:pt x="194945" y="86741"/>
                  </a:cubicBezTo>
                  <a:cubicBezTo>
                    <a:pt x="184785" y="72898"/>
                    <a:pt x="169037" y="66040"/>
                    <a:pt x="147955" y="66040"/>
                  </a:cubicBezTo>
                  <a:cubicBezTo>
                    <a:pt x="127254" y="66040"/>
                    <a:pt x="110363" y="73787"/>
                    <a:pt x="97536" y="89281"/>
                  </a:cubicBezTo>
                  <a:cubicBezTo>
                    <a:pt x="84709" y="104775"/>
                    <a:pt x="78359" y="126365"/>
                    <a:pt x="78359" y="154051"/>
                  </a:cubicBezTo>
                  <a:lnTo>
                    <a:pt x="78359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B6DD09C-3B46-5AE0-E9E3-ACDC4EC45FDB}"/>
                </a:ext>
              </a:extLst>
            </p:cNvPr>
            <p:cNvSpPr/>
            <p:nvPr/>
          </p:nvSpPr>
          <p:spPr>
            <a:xfrm>
              <a:off x="613791" y="63500"/>
              <a:ext cx="308991" cy="317754"/>
            </a:xfrm>
            <a:custGeom>
              <a:avLst/>
              <a:gdLst/>
              <a:ahLst/>
              <a:cxnLst/>
              <a:rect l="l" t="t" r="r" b="b"/>
              <a:pathLst>
                <a:path w="308991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492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854"/>
                    <a:pt x="19812" y="77470"/>
                  </a:cubicBezTo>
                  <a:cubicBezTo>
                    <a:pt x="33020" y="53086"/>
                    <a:pt x="51435" y="34036"/>
                    <a:pt x="74803" y="20320"/>
                  </a:cubicBezTo>
                  <a:cubicBezTo>
                    <a:pt x="98171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8991" y="120777"/>
                    <a:pt x="308991" y="148463"/>
                  </a:cubicBezTo>
                  <a:cubicBezTo>
                    <a:pt x="308991" y="152908"/>
                    <a:pt x="308864" y="157607"/>
                    <a:pt x="308737" y="162560"/>
                  </a:cubicBezTo>
                  <a:cubicBezTo>
                    <a:pt x="308610" y="167513"/>
                    <a:pt x="308229" y="172593"/>
                    <a:pt x="307848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861" y="251714"/>
                    <a:pt x="271526" y="267335"/>
                  </a:cubicBezTo>
                  <a:cubicBezTo>
                    <a:pt x="258191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E2E2627-9F46-9719-673B-395DA83830F1}"/>
                </a:ext>
              </a:extLst>
            </p:cNvPr>
            <p:cNvSpPr/>
            <p:nvPr/>
          </p:nvSpPr>
          <p:spPr>
            <a:xfrm>
              <a:off x="967613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708" y="201803"/>
                    <a:pt x="206883" y="180213"/>
                  </a:cubicBezTo>
                  <a:lnTo>
                    <a:pt x="140335" y="180213"/>
                  </a:lnTo>
                  <a:cubicBezTo>
                    <a:pt x="119507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040" y="313436"/>
                    <a:pt x="49403" y="305054"/>
                  </a:cubicBezTo>
                  <a:cubicBezTo>
                    <a:pt x="32766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3124"/>
                    <a:pt x="203073" y="87757"/>
                    <a:pt x="191262" y="77978"/>
                  </a:cubicBezTo>
                  <a:cubicBezTo>
                    <a:pt x="179451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764" y="66929"/>
                    <a:pt x="29591" y="50673"/>
                  </a:cubicBezTo>
                  <a:cubicBezTo>
                    <a:pt x="42418" y="34417"/>
                    <a:pt x="59055" y="21844"/>
                    <a:pt x="79375" y="13081"/>
                  </a:cubicBezTo>
                  <a:cubicBezTo>
                    <a:pt x="99695" y="4318"/>
                    <a:pt x="122428" y="0"/>
                    <a:pt x="147701" y="0"/>
                  </a:cubicBezTo>
                  <a:cubicBezTo>
                    <a:pt x="190881" y="0"/>
                    <a:pt x="224790" y="10795"/>
                    <a:pt x="249682" y="32385"/>
                  </a:cubicBezTo>
                  <a:cubicBezTo>
                    <a:pt x="274574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3962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B51AC94-1523-DE7B-D251-16B600BDD8C2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8956"/>
                    <a:pt x="121920" y="17399"/>
                  </a:cubicBezTo>
                  <a:cubicBezTo>
                    <a:pt x="140970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424"/>
                  </a:cubicBezTo>
                  <a:cubicBezTo>
                    <a:pt x="107442" y="95758"/>
                    <a:pt x="97028" y="104902"/>
                    <a:pt x="89408" y="117856"/>
                  </a:cubicBezTo>
                  <a:cubicBezTo>
                    <a:pt x="81788" y="130810"/>
                    <a:pt x="78105" y="148971"/>
                    <a:pt x="78105" y="172212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D76EB4F-A9A6-518C-34E0-7B6E11560048}"/>
                </a:ext>
              </a:extLst>
            </p:cNvPr>
            <p:cNvSpPr/>
            <p:nvPr/>
          </p:nvSpPr>
          <p:spPr>
            <a:xfrm>
              <a:off x="1537335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835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040" y="313436"/>
                    <a:pt x="49403" y="305054"/>
                  </a:cubicBezTo>
                  <a:cubicBezTo>
                    <a:pt x="32766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3124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1D2BD7C-850D-64E6-2DC4-72F45DFB5716}"/>
                </a:ext>
              </a:extLst>
            </p:cNvPr>
            <p:cNvSpPr/>
            <p:nvPr/>
          </p:nvSpPr>
          <p:spPr>
            <a:xfrm>
              <a:off x="1870202" y="63500"/>
              <a:ext cx="268351" cy="317627"/>
            </a:xfrm>
            <a:custGeom>
              <a:avLst/>
              <a:gdLst/>
              <a:ahLst/>
              <a:cxnLst/>
              <a:rect l="l" t="t" r="r" b="b"/>
              <a:pathLst>
                <a:path w="268351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175"/>
                    <a:pt x="140335" y="257175"/>
                  </a:cubicBezTo>
                  <a:cubicBezTo>
                    <a:pt x="157353" y="257175"/>
                    <a:pt x="169926" y="253746"/>
                    <a:pt x="177927" y="246761"/>
                  </a:cubicBezTo>
                  <a:cubicBezTo>
                    <a:pt x="185928" y="239776"/>
                    <a:pt x="189865" y="231902"/>
                    <a:pt x="189865" y="222885"/>
                  </a:cubicBezTo>
                  <a:cubicBezTo>
                    <a:pt x="189865" y="209804"/>
                    <a:pt x="184150" y="201041"/>
                    <a:pt x="172720" y="196342"/>
                  </a:cubicBezTo>
                  <a:cubicBezTo>
                    <a:pt x="161290" y="191643"/>
                    <a:pt x="145415" y="187071"/>
                    <a:pt x="125095" y="182626"/>
                  </a:cubicBezTo>
                  <a:cubicBezTo>
                    <a:pt x="112014" y="179832"/>
                    <a:pt x="98806" y="176276"/>
                    <a:pt x="85344" y="172212"/>
                  </a:cubicBezTo>
                  <a:cubicBezTo>
                    <a:pt x="71882" y="168148"/>
                    <a:pt x="59563" y="162941"/>
                    <a:pt x="48387" y="156591"/>
                  </a:cubicBezTo>
                  <a:cubicBezTo>
                    <a:pt x="37211" y="150241"/>
                    <a:pt x="28194" y="142113"/>
                    <a:pt x="21209" y="132207"/>
                  </a:cubicBezTo>
                  <a:cubicBezTo>
                    <a:pt x="14224" y="122301"/>
                    <a:pt x="10795" y="109855"/>
                    <a:pt x="10795" y="95250"/>
                  </a:cubicBezTo>
                  <a:cubicBezTo>
                    <a:pt x="10795" y="68453"/>
                    <a:pt x="21463" y="45720"/>
                    <a:pt x="42799" y="27432"/>
                  </a:cubicBezTo>
                  <a:cubicBezTo>
                    <a:pt x="64135" y="9144"/>
                    <a:pt x="94488" y="0"/>
                    <a:pt x="133096" y="0"/>
                  </a:cubicBezTo>
                  <a:cubicBezTo>
                    <a:pt x="168910" y="0"/>
                    <a:pt x="197485" y="8382"/>
                    <a:pt x="218948" y="25019"/>
                  </a:cubicBezTo>
                  <a:cubicBezTo>
                    <a:pt x="240411" y="41656"/>
                    <a:pt x="252984" y="64770"/>
                    <a:pt x="257175" y="93980"/>
                  </a:cubicBezTo>
                  <a:lnTo>
                    <a:pt x="183261" y="93980"/>
                  </a:lnTo>
                  <a:cubicBezTo>
                    <a:pt x="178816" y="71628"/>
                    <a:pt x="161925" y="60325"/>
                    <a:pt x="132588" y="60325"/>
                  </a:cubicBezTo>
                  <a:cubicBezTo>
                    <a:pt x="117983" y="60325"/>
                    <a:pt x="106680" y="63246"/>
                    <a:pt x="98679" y="68834"/>
                  </a:cubicBezTo>
                  <a:cubicBezTo>
                    <a:pt x="90678" y="74422"/>
                    <a:pt x="86741" y="81661"/>
                    <a:pt x="86741" y="90170"/>
                  </a:cubicBezTo>
                  <a:cubicBezTo>
                    <a:pt x="86741" y="99060"/>
                    <a:pt x="92583" y="106299"/>
                    <a:pt x="104394" y="111506"/>
                  </a:cubicBezTo>
                  <a:cubicBezTo>
                    <a:pt x="116205" y="116713"/>
                    <a:pt x="131826" y="121666"/>
                    <a:pt x="151384" y="126111"/>
                  </a:cubicBezTo>
                  <a:cubicBezTo>
                    <a:pt x="172593" y="131064"/>
                    <a:pt x="192024" y="136398"/>
                    <a:pt x="209677" y="142240"/>
                  </a:cubicBezTo>
                  <a:cubicBezTo>
                    <a:pt x="227330" y="148082"/>
                    <a:pt x="241554" y="156845"/>
                    <a:pt x="252095" y="168529"/>
                  </a:cubicBezTo>
                  <a:cubicBezTo>
                    <a:pt x="262636" y="180213"/>
                    <a:pt x="267970" y="196723"/>
                    <a:pt x="267970" y="218313"/>
                  </a:cubicBezTo>
                  <a:cubicBezTo>
                    <a:pt x="268351" y="236982"/>
                    <a:pt x="263525" y="254000"/>
                    <a:pt x="253365" y="268986"/>
                  </a:cubicBezTo>
                  <a:cubicBezTo>
                    <a:pt x="243205" y="283972"/>
                    <a:pt x="228473" y="295910"/>
                    <a:pt x="209423" y="304419"/>
                  </a:cubicBezTo>
                  <a:cubicBezTo>
                    <a:pt x="190373" y="312928"/>
                    <a:pt x="167640" y="317246"/>
                    <a:pt x="141605" y="317246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E7C8354-4E88-A5C5-9CDE-D96922300F2B}"/>
                </a:ext>
              </a:extLst>
            </p:cNvPr>
            <p:cNvSpPr/>
            <p:nvPr/>
          </p:nvSpPr>
          <p:spPr>
            <a:xfrm>
              <a:off x="2143379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258D6B3-4F35-5EC0-BC45-8A16CF4D4F91}"/>
              </a:ext>
            </a:extLst>
          </p:cNvPr>
          <p:cNvGrpSpPr>
            <a:grpSpLocks noChangeAspect="1"/>
          </p:cNvGrpSpPr>
          <p:nvPr/>
        </p:nvGrpSpPr>
        <p:grpSpPr>
          <a:xfrm>
            <a:off x="7475849" y="1560281"/>
            <a:ext cx="2014490" cy="1255643"/>
            <a:chOff x="0" y="0"/>
            <a:chExt cx="2685986" cy="1674190"/>
          </a:xfrm>
          <a:solidFill>
            <a:schemeClr val="bg1">
              <a:lumMod val="95000"/>
            </a:schemeClr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1D5CEFC-9361-6518-1D4A-A1AAE29EC8C5}"/>
                </a:ext>
              </a:extLst>
            </p:cNvPr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135"/>
                  </a:cubicBezTo>
                  <a:cubicBezTo>
                    <a:pt x="2400554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CFF6F16-CF19-2EF4-162C-EE3B4DBD5D41}"/>
              </a:ext>
            </a:extLst>
          </p:cNvPr>
          <p:cNvGrpSpPr>
            <a:grpSpLocks noChangeAspect="1"/>
          </p:cNvGrpSpPr>
          <p:nvPr/>
        </p:nvGrpSpPr>
        <p:grpSpPr>
          <a:xfrm>
            <a:off x="7475849" y="3303175"/>
            <a:ext cx="2014490" cy="1255643"/>
            <a:chOff x="0" y="0"/>
            <a:chExt cx="2685986" cy="1674190"/>
          </a:xfrm>
          <a:solidFill>
            <a:schemeClr val="bg1">
              <a:lumMod val="95000"/>
            </a:schemeClr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EFABB12-D52D-9022-D474-87FFE5F56F62}"/>
                </a:ext>
              </a:extLst>
            </p:cNvPr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262"/>
                  </a:cubicBezTo>
                  <a:cubicBezTo>
                    <a:pt x="2400554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B82D941-7111-D0F0-8863-D2462AA72E1A}"/>
              </a:ext>
            </a:extLst>
          </p:cNvPr>
          <p:cNvGrpSpPr>
            <a:grpSpLocks noChangeAspect="1"/>
          </p:cNvGrpSpPr>
          <p:nvPr/>
        </p:nvGrpSpPr>
        <p:grpSpPr>
          <a:xfrm>
            <a:off x="7475849" y="5046059"/>
            <a:ext cx="2014490" cy="1255652"/>
            <a:chOff x="0" y="0"/>
            <a:chExt cx="2685986" cy="1674203"/>
          </a:xfrm>
          <a:solidFill>
            <a:schemeClr val="bg1">
              <a:lumMod val="95000"/>
            </a:schemeClr>
          </a:solidFill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5D846D-6254-46F4-2E0C-5DF68D7173C0}"/>
                </a:ext>
              </a:extLst>
            </p:cNvPr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262"/>
                  </a:cubicBezTo>
                  <a:cubicBezTo>
                    <a:pt x="2400554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455030F-0396-FE01-418B-DCCCCBFD967E}"/>
              </a:ext>
            </a:extLst>
          </p:cNvPr>
          <p:cNvGrpSpPr>
            <a:grpSpLocks noChangeAspect="1"/>
          </p:cNvGrpSpPr>
          <p:nvPr/>
        </p:nvGrpSpPr>
        <p:grpSpPr>
          <a:xfrm>
            <a:off x="9667551" y="2637092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C096EEE-3E4F-1519-24E9-23D89567EF10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3056C5EF-2299-02FB-DCF1-E7427933FB76}"/>
              </a:ext>
            </a:extLst>
          </p:cNvPr>
          <p:cNvGrpSpPr>
            <a:grpSpLocks noChangeAspect="1"/>
          </p:cNvGrpSpPr>
          <p:nvPr/>
        </p:nvGrpSpPr>
        <p:grpSpPr>
          <a:xfrm>
            <a:off x="9667551" y="4379986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3EEDC9B9-4986-DD32-D2D8-477E8FD0851F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E7D9A339-C0D1-8B1F-C553-57CF78A4A71E}"/>
              </a:ext>
            </a:extLst>
          </p:cNvPr>
          <p:cNvGrpSpPr>
            <a:grpSpLocks noChangeAspect="1"/>
          </p:cNvGrpSpPr>
          <p:nvPr/>
        </p:nvGrpSpPr>
        <p:grpSpPr>
          <a:xfrm>
            <a:off x="9667551" y="6122870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6721E72-9A32-08A1-413D-A4A80D3447BC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454C61C8-AB1A-BB88-16BB-77002FB7F5AE}"/>
              </a:ext>
            </a:extLst>
          </p:cNvPr>
          <p:cNvGrpSpPr>
            <a:grpSpLocks noChangeAspect="1"/>
          </p:cNvGrpSpPr>
          <p:nvPr/>
        </p:nvGrpSpPr>
        <p:grpSpPr>
          <a:xfrm>
            <a:off x="9667551" y="7865755"/>
            <a:ext cx="1079402" cy="177689"/>
            <a:chOff x="0" y="0"/>
            <a:chExt cx="1439202" cy="236918"/>
          </a:xfrm>
          <a:solidFill>
            <a:schemeClr val="bg1">
              <a:lumMod val="95000"/>
            </a:schemeClr>
          </a:solidFill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F3043E7-5FB4-A326-1EB6-5A4726680745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E65998EF-6014-674E-B736-BB742EEBCA5E}"/>
              </a:ext>
            </a:extLst>
          </p:cNvPr>
          <p:cNvGrpSpPr>
            <a:grpSpLocks noChangeAspect="1"/>
          </p:cNvGrpSpPr>
          <p:nvPr/>
        </p:nvGrpSpPr>
        <p:grpSpPr>
          <a:xfrm>
            <a:off x="9667551" y="9608658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9F2EABF-269F-03D2-0D2C-32B456C78B60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26AD4F55-62C5-8BE9-5489-F81114B9F5DF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330" y="1560281"/>
            <a:ext cx="2014461" cy="1255643"/>
            <a:chOff x="0" y="0"/>
            <a:chExt cx="2685948" cy="1674190"/>
          </a:xfrm>
          <a:solidFill>
            <a:schemeClr val="bg1">
              <a:lumMod val="95000"/>
            </a:schemeClr>
          </a:solidFill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7E13F3B1-1133-FB7D-1D96-169C5D73E63E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ECD869A-A5CA-7BD2-8EFF-9FBDE729EFD7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330" y="3303175"/>
            <a:ext cx="2014461" cy="1255643"/>
            <a:chOff x="0" y="0"/>
            <a:chExt cx="2685948" cy="1674190"/>
          </a:xfrm>
          <a:solidFill>
            <a:schemeClr val="bg1">
              <a:lumMod val="95000"/>
            </a:schemeClr>
          </a:solidFill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FF1AF34-67F0-65C9-3422-7A265F31B854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E39AD9EE-AD0B-0E73-51C7-702906EF846A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330" y="5046059"/>
            <a:ext cx="2014461" cy="1255652"/>
            <a:chOff x="0" y="0"/>
            <a:chExt cx="2685948" cy="1674203"/>
          </a:xfrm>
          <a:solidFill>
            <a:schemeClr val="bg1">
              <a:lumMod val="95000"/>
            </a:schemeClr>
          </a:solidFill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B832A773-58A6-4D9B-2465-6B22E16ED057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A0622172-B911-636F-3C1C-29DC279CCDE5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330" y="8531838"/>
            <a:ext cx="2014461" cy="1255652"/>
            <a:chOff x="0" y="0"/>
            <a:chExt cx="2685948" cy="1674203"/>
          </a:xfrm>
          <a:solidFill>
            <a:schemeClr val="bg1">
              <a:lumMod val="95000"/>
            </a:schemeClr>
          </a:solidFill>
        </p:grpSpPr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C7D4D938-438E-7A54-D5B8-D1187D66D41F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E615744C-4B91-978C-20AD-380099368599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004" y="2637092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E0B0398C-5E9E-3B6F-17D5-1ABD6A7FC2DF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>
            <a:extLst>
              <a:ext uri="{FF2B5EF4-FFF2-40B4-BE49-F238E27FC236}">
                <a16:creationId xmlns:a16="http://schemas.microsoft.com/office/drawing/2014/main" id="{508D1A0A-8175-5214-0AF3-B246CFBA95FE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004" y="4379986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C17E320-6472-9ACA-21CD-05DBAD4F27D3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>
            <a:extLst>
              <a:ext uri="{FF2B5EF4-FFF2-40B4-BE49-F238E27FC236}">
                <a16:creationId xmlns:a16="http://schemas.microsoft.com/office/drawing/2014/main" id="{B028F5A7-BB4F-463C-C00C-0F776F5BA692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004" y="6122870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8EFACC2-07EA-D745-ED66-FE51A2201CD4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A066A416-9B6A-5AF1-7D2A-A811FB96FD53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004" y="7865755"/>
            <a:ext cx="1079402" cy="177689"/>
            <a:chOff x="0" y="0"/>
            <a:chExt cx="1439202" cy="236918"/>
          </a:xfrm>
          <a:solidFill>
            <a:schemeClr val="bg1">
              <a:lumMod val="95000"/>
            </a:schemeClr>
          </a:solidFill>
        </p:grpSpPr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8FB2E76F-805C-D64C-3A47-DA001D9250AC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DF079E0-A4F3-5B45-DF9A-53F87ACC756D}"/>
              </a:ext>
            </a:extLst>
          </p:cNvPr>
          <p:cNvGrpSpPr>
            <a:grpSpLocks noChangeAspect="1"/>
          </p:cNvGrpSpPr>
          <p:nvPr/>
        </p:nvGrpSpPr>
        <p:grpSpPr>
          <a:xfrm>
            <a:off x="13218004" y="9608658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2B94CA2-99E2-4838-4AB2-3E8C63D6674D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>
            <a:extLst>
              <a:ext uri="{FF2B5EF4-FFF2-40B4-BE49-F238E27FC236}">
                <a16:creationId xmlns:a16="http://schemas.microsoft.com/office/drawing/2014/main" id="{E2C1D178-EAE8-2192-2C8B-FE26F7F80470}"/>
              </a:ext>
            </a:extLst>
          </p:cNvPr>
          <p:cNvGrpSpPr>
            <a:grpSpLocks noChangeAspect="1"/>
          </p:cNvGrpSpPr>
          <p:nvPr/>
        </p:nvGrpSpPr>
        <p:grpSpPr>
          <a:xfrm>
            <a:off x="14576774" y="1560281"/>
            <a:ext cx="2014471" cy="1255643"/>
            <a:chOff x="0" y="0"/>
            <a:chExt cx="2685961" cy="1674190"/>
          </a:xfrm>
          <a:solidFill>
            <a:schemeClr val="bg1">
              <a:lumMod val="95000"/>
            </a:schemeClr>
          </a:solidFill>
        </p:grpSpPr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884EBA5-BEB3-EB84-D48E-5B85A62111BA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>
            <a:extLst>
              <a:ext uri="{FF2B5EF4-FFF2-40B4-BE49-F238E27FC236}">
                <a16:creationId xmlns:a16="http://schemas.microsoft.com/office/drawing/2014/main" id="{74BE0740-79C8-D96A-953F-3A3E36878963}"/>
              </a:ext>
            </a:extLst>
          </p:cNvPr>
          <p:cNvGrpSpPr>
            <a:grpSpLocks noChangeAspect="1"/>
          </p:cNvGrpSpPr>
          <p:nvPr/>
        </p:nvGrpSpPr>
        <p:grpSpPr>
          <a:xfrm>
            <a:off x="14576774" y="3303175"/>
            <a:ext cx="2014471" cy="1255643"/>
            <a:chOff x="0" y="0"/>
            <a:chExt cx="2685961" cy="1674190"/>
          </a:xfrm>
          <a:solidFill>
            <a:schemeClr val="bg1">
              <a:lumMod val="95000"/>
            </a:schemeClr>
          </a:solidFill>
        </p:grpSpPr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78CA3D69-F136-3513-8692-1957941C58EC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>
            <a:extLst>
              <a:ext uri="{FF2B5EF4-FFF2-40B4-BE49-F238E27FC236}">
                <a16:creationId xmlns:a16="http://schemas.microsoft.com/office/drawing/2014/main" id="{9EC9BFDF-B086-3149-9AE5-D2857F22FEE9}"/>
              </a:ext>
            </a:extLst>
          </p:cNvPr>
          <p:cNvGrpSpPr>
            <a:grpSpLocks noChangeAspect="1"/>
          </p:cNvGrpSpPr>
          <p:nvPr/>
        </p:nvGrpSpPr>
        <p:grpSpPr>
          <a:xfrm>
            <a:off x="14576774" y="5046059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6377AEF4-3B91-2383-3B89-0A45A4C41154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>
            <a:extLst>
              <a:ext uri="{FF2B5EF4-FFF2-40B4-BE49-F238E27FC236}">
                <a16:creationId xmlns:a16="http://schemas.microsoft.com/office/drawing/2014/main" id="{5DC18EBB-1A3A-6871-294E-656237E939F8}"/>
              </a:ext>
            </a:extLst>
          </p:cNvPr>
          <p:cNvGrpSpPr>
            <a:grpSpLocks noChangeAspect="1"/>
          </p:cNvGrpSpPr>
          <p:nvPr/>
        </p:nvGrpSpPr>
        <p:grpSpPr>
          <a:xfrm>
            <a:off x="14576774" y="6788944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93860A23-534B-B68E-4E63-7C77A3FE85CA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>
            <a:extLst>
              <a:ext uri="{FF2B5EF4-FFF2-40B4-BE49-F238E27FC236}">
                <a16:creationId xmlns:a16="http://schemas.microsoft.com/office/drawing/2014/main" id="{4155B185-CF34-0157-4A03-DF3903833429}"/>
              </a:ext>
            </a:extLst>
          </p:cNvPr>
          <p:cNvGrpSpPr>
            <a:grpSpLocks noChangeAspect="1"/>
          </p:cNvGrpSpPr>
          <p:nvPr/>
        </p:nvGrpSpPr>
        <p:grpSpPr>
          <a:xfrm>
            <a:off x="14576774" y="8531838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907C22CC-588A-A2A0-2C94-440B08321647}"/>
                </a:ext>
              </a:extLst>
            </p:cNvPr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C0FBD8FC-CA04-450A-AB17-00036EA14D95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458" y="2637092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A82BE3A7-7837-AB96-ED94-DF093228E232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>
            <a:extLst>
              <a:ext uri="{FF2B5EF4-FFF2-40B4-BE49-F238E27FC236}">
                <a16:creationId xmlns:a16="http://schemas.microsoft.com/office/drawing/2014/main" id="{82C60EF1-FA70-229C-4ABA-8D9E352DFD6D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458" y="4379986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E4DF5475-BD46-D0EF-48DD-CB6F372216AA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1">
            <a:extLst>
              <a:ext uri="{FF2B5EF4-FFF2-40B4-BE49-F238E27FC236}">
                <a16:creationId xmlns:a16="http://schemas.microsoft.com/office/drawing/2014/main" id="{02E6BADC-F426-204D-816F-0A28D3FAC33C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458" y="6122870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51EB0447-7DD6-1596-F566-372CB1F3542C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>
            <a:extLst>
              <a:ext uri="{FF2B5EF4-FFF2-40B4-BE49-F238E27FC236}">
                <a16:creationId xmlns:a16="http://schemas.microsoft.com/office/drawing/2014/main" id="{E53F5C3D-CFA0-3B55-CB0D-33D6876BFC51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458" y="7865755"/>
            <a:ext cx="1079392" cy="177689"/>
            <a:chOff x="0" y="0"/>
            <a:chExt cx="1439189" cy="236918"/>
          </a:xfrm>
          <a:solidFill>
            <a:schemeClr val="bg1">
              <a:lumMod val="95000"/>
            </a:schemeClr>
          </a:solidFill>
        </p:grpSpPr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AFFACEE3-A271-CEF8-AF1D-A184B9C587AF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>
            <a:extLst>
              <a:ext uri="{FF2B5EF4-FFF2-40B4-BE49-F238E27FC236}">
                <a16:creationId xmlns:a16="http://schemas.microsoft.com/office/drawing/2014/main" id="{A7075EFA-6F13-BB0E-505F-75C256448B2A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458" y="9608658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C6DFF517-2D23-9795-DCC2-B52EB2C419FE}"/>
                </a:ext>
              </a:extLst>
            </p:cNvPr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Box 87">
            <a:extLst>
              <a:ext uri="{FF2B5EF4-FFF2-40B4-BE49-F238E27FC236}">
                <a16:creationId xmlns:a16="http://schemas.microsoft.com/office/drawing/2014/main" id="{CCFE2DD3-BB99-FCEB-DC54-3A766CC6089B}"/>
              </a:ext>
            </a:extLst>
          </p:cNvPr>
          <p:cNvSpPr txBox="1"/>
          <p:nvPr/>
        </p:nvSpPr>
        <p:spPr>
          <a:xfrm>
            <a:off x="17008364" y="344576"/>
            <a:ext cx="695906" cy="3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6"/>
              </a:lnSpc>
            </a:pPr>
            <a:r>
              <a:rPr lang="en-US" sz="2047" spc="116" dirty="0">
                <a:solidFill>
                  <a:srgbClr val="000000"/>
                </a:solidFill>
                <a:latin typeface="Poppins Medium" panose="00000600000000000000" pitchFamily="2" charset="0"/>
                <a:ea typeface="IBM Plex Sans"/>
                <a:cs typeface="Poppins Medium" panose="00000600000000000000" pitchFamily="2" charset="0"/>
                <a:sym typeface="IBM Plex Sans"/>
              </a:rPr>
              <a:t>2026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2FCC7A66-4F4B-016E-8F57-1C62481A7CFA}"/>
              </a:ext>
            </a:extLst>
          </p:cNvPr>
          <p:cNvSpPr txBox="1"/>
          <p:nvPr/>
        </p:nvSpPr>
        <p:spPr>
          <a:xfrm>
            <a:off x="493270" y="800100"/>
            <a:ext cx="15280129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94"/>
              </a:lnSpc>
            </a:pPr>
            <a:r>
              <a:rPr lang="en-US" sz="4500" dirty="0">
                <a:solidFill>
                  <a:srgbClr val="232323"/>
                </a:solidFill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What we do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EEA0D1E1-5660-3FD6-B233-FD360C96B078}"/>
              </a:ext>
            </a:extLst>
          </p:cNvPr>
          <p:cNvSpPr txBox="1"/>
          <p:nvPr/>
        </p:nvSpPr>
        <p:spPr>
          <a:xfrm>
            <a:off x="1254728" y="1866900"/>
            <a:ext cx="15513730" cy="852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18"/>
              </a:lnSpc>
            </a:pPr>
            <a:r>
              <a:rPr lang="en-US" sz="3200" dirty="0">
                <a:latin typeface="Poppins"/>
                <a:ea typeface="Poppins"/>
                <a:cs typeface="Poppins"/>
                <a:sym typeface="Poppins"/>
              </a:rPr>
              <a:t>We build customized software applications to automate complex Sales and quotation management processes for companies in the discrete manufacturing industry, including Engineered-to-Order &amp; Made-to-Order type businesses. </a:t>
            </a:r>
          </a:p>
          <a:p>
            <a:pPr algn="just">
              <a:lnSpc>
                <a:spcPts val="6118"/>
              </a:lnSpc>
            </a:pPr>
            <a:endParaRPr lang="en-US" sz="3200" dirty="0"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6118"/>
              </a:lnSpc>
            </a:pPr>
            <a:r>
              <a:rPr lang="en-US" sz="3200" dirty="0">
                <a:latin typeface="Poppins"/>
                <a:ea typeface="Poppins"/>
                <a:cs typeface="Poppins"/>
                <a:sym typeface="Poppins"/>
              </a:rPr>
              <a:t>The applications we build are customized ground-up to meet each customer’s unique processes</a:t>
            </a:r>
          </a:p>
          <a:p>
            <a:pPr algn="just">
              <a:lnSpc>
                <a:spcPts val="6118"/>
              </a:lnSpc>
            </a:pPr>
            <a:endParaRPr lang="en-US" sz="3200" dirty="0"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6118"/>
              </a:lnSpc>
            </a:pPr>
            <a:r>
              <a:rPr lang="en-US" sz="3200" dirty="0">
                <a:latin typeface="Poppins"/>
                <a:ea typeface="Poppins"/>
                <a:cs typeface="Poppins"/>
                <a:sym typeface="Poppins"/>
              </a:rPr>
              <a:t>Our ‘mini-applications’ specifically focus on leveraging AI algorithms to automate complex Bill-of-Material planning, creation, product configuration, costing,  quote automation and executive KPI dashboards.     </a:t>
            </a:r>
          </a:p>
        </p:txBody>
      </p:sp>
    </p:spTree>
    <p:extLst>
      <p:ext uri="{BB962C8B-B14F-4D97-AF65-F5344CB8AC3E}">
        <p14:creationId xmlns:p14="http://schemas.microsoft.com/office/powerpoint/2010/main" val="143883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ECE7-EA2D-466B-6EE1-3D97E12D9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F8D5D64-5511-BA86-8FFE-8F7CF6FDB6F4}"/>
              </a:ext>
            </a:extLst>
          </p:cNvPr>
          <p:cNvSpPr txBox="1"/>
          <p:nvPr/>
        </p:nvSpPr>
        <p:spPr>
          <a:xfrm>
            <a:off x="770829" y="614680"/>
            <a:ext cx="7221341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KPI Dashboard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5C8D101-A73B-ECCB-9ED0-F044A50E0162}"/>
              </a:ext>
            </a:extLst>
          </p:cNvPr>
          <p:cNvSpPr txBox="1"/>
          <p:nvPr/>
        </p:nvSpPr>
        <p:spPr>
          <a:xfrm>
            <a:off x="786069" y="1604432"/>
            <a:ext cx="6019800" cy="482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983" dirty="0">
                <a:solidFill>
                  <a:srgbClr val="001FA3"/>
                </a:solidFill>
                <a:latin typeface="Poppins"/>
                <a:ea typeface="Poppins"/>
                <a:cs typeface="Poppins"/>
                <a:sym typeface="Poppins"/>
              </a:rPr>
              <a:t> Manufacturing KPI Dashboard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416FE46A-20B2-8603-D9E4-2CD622210896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504FB31-791C-6C58-C2C2-E60969EED8D1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E580178-E51F-280B-3C46-B5D311FAF7CD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F963CA7-3666-C9A6-D641-F46B7958BC56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B799F23-468E-3DAC-2E18-A9F5C2BDF1FD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BD31AA0-2586-CBD3-0F3C-9448C103C036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88C639E-9D67-6CAC-5CC8-493D555C8D17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320A499-BA98-14C8-6E39-749332649744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5B1EA38-83ED-3E0E-5982-623B7AD44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9" y="2422342"/>
            <a:ext cx="9906000" cy="7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6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26348" y="3404853"/>
            <a:ext cx="616668" cy="479269"/>
            <a:chOff x="0" y="0"/>
            <a:chExt cx="822223" cy="639026"/>
          </a:xfrm>
        </p:grpSpPr>
        <p:sp>
          <p:nvSpPr>
            <p:cNvPr id="3" name="Freeform 3"/>
            <p:cNvSpPr/>
            <p:nvPr/>
          </p:nvSpPr>
          <p:spPr>
            <a:xfrm>
              <a:off x="63119" y="207899"/>
              <a:ext cx="695452" cy="367792"/>
            </a:xfrm>
            <a:custGeom>
              <a:avLst/>
              <a:gdLst/>
              <a:ahLst/>
              <a:cxnLst/>
              <a:rect l="l" t="t" r="r" b="b"/>
              <a:pathLst>
                <a:path w="695452" h="367792">
                  <a:moveTo>
                    <a:pt x="381" y="0"/>
                  </a:moveTo>
                  <a:cubicBezTo>
                    <a:pt x="43942" y="26543"/>
                    <a:pt x="84963" y="51562"/>
                    <a:pt x="125984" y="76581"/>
                  </a:cubicBezTo>
                  <a:cubicBezTo>
                    <a:pt x="190627" y="116078"/>
                    <a:pt x="255524" y="155194"/>
                    <a:pt x="319786" y="195199"/>
                  </a:cubicBezTo>
                  <a:cubicBezTo>
                    <a:pt x="338836" y="207010"/>
                    <a:pt x="355727" y="207137"/>
                    <a:pt x="374904" y="195453"/>
                  </a:cubicBezTo>
                  <a:cubicBezTo>
                    <a:pt x="477393" y="132588"/>
                    <a:pt x="580136" y="70231"/>
                    <a:pt x="682752" y="7747"/>
                  </a:cubicBezTo>
                  <a:cubicBezTo>
                    <a:pt x="686181" y="5715"/>
                    <a:pt x="689737" y="3810"/>
                    <a:pt x="694563" y="1016"/>
                  </a:cubicBezTo>
                  <a:cubicBezTo>
                    <a:pt x="694944" y="5588"/>
                    <a:pt x="695325" y="9017"/>
                    <a:pt x="695325" y="12446"/>
                  </a:cubicBezTo>
                  <a:cubicBezTo>
                    <a:pt x="695325" y="95250"/>
                    <a:pt x="695452" y="178054"/>
                    <a:pt x="695325" y="260985"/>
                  </a:cubicBezTo>
                  <a:cubicBezTo>
                    <a:pt x="695198" y="323596"/>
                    <a:pt x="651256" y="367538"/>
                    <a:pt x="588772" y="367665"/>
                  </a:cubicBezTo>
                  <a:cubicBezTo>
                    <a:pt x="427990" y="367792"/>
                    <a:pt x="267335" y="367792"/>
                    <a:pt x="106680" y="367665"/>
                  </a:cubicBezTo>
                  <a:cubicBezTo>
                    <a:pt x="44704" y="367665"/>
                    <a:pt x="381" y="323723"/>
                    <a:pt x="254" y="262128"/>
                  </a:cubicBezTo>
                  <a:cubicBezTo>
                    <a:pt x="0" y="178943"/>
                    <a:pt x="254" y="95631"/>
                    <a:pt x="254" y="12446"/>
                  </a:cubicBez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7056" y="63373"/>
              <a:ext cx="688086" cy="289687"/>
            </a:xfrm>
            <a:custGeom>
              <a:avLst/>
              <a:gdLst/>
              <a:ahLst/>
              <a:cxnLst/>
              <a:rect l="l" t="t" r="r" b="b"/>
              <a:pathLst>
                <a:path w="688086" h="289687">
                  <a:moveTo>
                    <a:pt x="344678" y="127"/>
                  </a:moveTo>
                  <a:cubicBezTo>
                    <a:pt x="426339" y="127"/>
                    <a:pt x="507873" y="0"/>
                    <a:pt x="589534" y="254"/>
                  </a:cubicBezTo>
                  <a:cubicBezTo>
                    <a:pt x="633095" y="381"/>
                    <a:pt x="671068" y="28194"/>
                    <a:pt x="685292" y="69342"/>
                  </a:cubicBezTo>
                  <a:cubicBezTo>
                    <a:pt x="688086" y="77343"/>
                    <a:pt x="686943" y="81661"/>
                    <a:pt x="679323" y="86360"/>
                  </a:cubicBezTo>
                  <a:cubicBezTo>
                    <a:pt x="570611" y="152400"/>
                    <a:pt x="462026" y="218821"/>
                    <a:pt x="353568" y="285369"/>
                  </a:cubicBezTo>
                  <a:cubicBezTo>
                    <a:pt x="347091" y="289306"/>
                    <a:pt x="342392" y="289687"/>
                    <a:pt x="335788" y="285623"/>
                  </a:cubicBezTo>
                  <a:cubicBezTo>
                    <a:pt x="226949" y="218948"/>
                    <a:pt x="117983" y="152527"/>
                    <a:pt x="8763" y="86360"/>
                  </a:cubicBezTo>
                  <a:cubicBezTo>
                    <a:pt x="1143" y="81788"/>
                    <a:pt x="0" y="77343"/>
                    <a:pt x="2794" y="69342"/>
                  </a:cubicBezTo>
                  <a:cubicBezTo>
                    <a:pt x="17018" y="28321"/>
                    <a:pt x="54991" y="381"/>
                    <a:pt x="98552" y="254"/>
                  </a:cubicBezTo>
                  <a:cubicBezTo>
                    <a:pt x="180594" y="0"/>
                    <a:pt x="262636" y="127"/>
                    <a:pt x="344678" y="127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25977" y="4977241"/>
            <a:ext cx="617401" cy="617839"/>
            <a:chOff x="0" y="0"/>
            <a:chExt cx="823201" cy="823785"/>
          </a:xfrm>
        </p:grpSpPr>
        <p:sp>
          <p:nvSpPr>
            <p:cNvPr id="10" name="Freeform 10"/>
            <p:cNvSpPr/>
            <p:nvPr/>
          </p:nvSpPr>
          <p:spPr>
            <a:xfrm>
              <a:off x="268097" y="295021"/>
              <a:ext cx="287274" cy="233426"/>
            </a:xfrm>
            <a:custGeom>
              <a:avLst/>
              <a:gdLst/>
              <a:ahLst/>
              <a:cxnLst/>
              <a:rect l="l" t="t" r="r" b="b"/>
              <a:pathLst>
                <a:path w="287274" h="233426">
                  <a:moveTo>
                    <a:pt x="11303" y="233426"/>
                  </a:moveTo>
                  <a:cubicBezTo>
                    <a:pt x="0" y="155321"/>
                    <a:pt x="0" y="78105"/>
                    <a:pt x="11303" y="0"/>
                  </a:cubicBezTo>
                  <a:lnTo>
                    <a:pt x="275717" y="0"/>
                  </a:lnTo>
                  <a:cubicBezTo>
                    <a:pt x="287274" y="77597"/>
                    <a:pt x="287020" y="155067"/>
                    <a:pt x="275844" y="233426"/>
                  </a:cubicBez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7912" y="293751"/>
              <a:ext cx="180213" cy="236093"/>
            </a:xfrm>
            <a:custGeom>
              <a:avLst/>
              <a:gdLst/>
              <a:ahLst/>
              <a:cxnLst/>
              <a:rect l="l" t="t" r="r" b="b"/>
              <a:pathLst>
                <a:path w="180213" h="236093">
                  <a:moveTo>
                    <a:pt x="180213" y="381"/>
                  </a:moveTo>
                  <a:cubicBezTo>
                    <a:pt x="169672" y="79375"/>
                    <a:pt x="169418" y="156718"/>
                    <a:pt x="180213" y="234950"/>
                  </a:cubicBezTo>
                  <a:cubicBezTo>
                    <a:pt x="175133" y="235204"/>
                    <a:pt x="171577" y="235712"/>
                    <a:pt x="168021" y="235712"/>
                  </a:cubicBezTo>
                  <a:cubicBezTo>
                    <a:pt x="124333" y="235712"/>
                    <a:pt x="80518" y="235458"/>
                    <a:pt x="36830" y="235966"/>
                  </a:cubicBezTo>
                  <a:cubicBezTo>
                    <a:pt x="27940" y="236093"/>
                    <a:pt x="24892" y="232791"/>
                    <a:pt x="22352" y="225044"/>
                  </a:cubicBezTo>
                  <a:cubicBezTo>
                    <a:pt x="0" y="153670"/>
                    <a:pt x="0" y="82296"/>
                    <a:pt x="22352" y="10922"/>
                  </a:cubicBezTo>
                  <a:cubicBezTo>
                    <a:pt x="24765" y="3048"/>
                    <a:pt x="28194" y="0"/>
                    <a:pt x="36830" y="127"/>
                  </a:cubicBezTo>
                  <a:cubicBezTo>
                    <a:pt x="80518" y="635"/>
                    <a:pt x="124333" y="381"/>
                    <a:pt x="168021" y="381"/>
                  </a:cubicBez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85216" y="294005"/>
              <a:ext cx="180594" cy="234696"/>
            </a:xfrm>
            <a:custGeom>
              <a:avLst/>
              <a:gdLst/>
              <a:ahLst/>
              <a:cxnLst/>
              <a:rect l="l" t="t" r="r" b="b"/>
              <a:pathLst>
                <a:path w="180594" h="234696">
                  <a:moveTo>
                    <a:pt x="153543" y="234696"/>
                  </a:moveTo>
                  <a:lnTo>
                    <a:pt x="0" y="234696"/>
                  </a:lnTo>
                  <a:cubicBezTo>
                    <a:pt x="10287" y="156718"/>
                    <a:pt x="10541" y="79502"/>
                    <a:pt x="0" y="1270"/>
                  </a:cubicBezTo>
                  <a:cubicBezTo>
                    <a:pt x="4191" y="762"/>
                    <a:pt x="7239" y="127"/>
                    <a:pt x="10287" y="127"/>
                  </a:cubicBezTo>
                  <a:cubicBezTo>
                    <a:pt x="54864" y="0"/>
                    <a:pt x="99441" y="127"/>
                    <a:pt x="144018" y="0"/>
                  </a:cubicBezTo>
                  <a:cubicBezTo>
                    <a:pt x="150241" y="0"/>
                    <a:pt x="154559" y="635"/>
                    <a:pt x="156845" y="7874"/>
                  </a:cubicBezTo>
                  <a:cubicBezTo>
                    <a:pt x="180467" y="82169"/>
                    <a:pt x="180594" y="156210"/>
                    <a:pt x="155575" y="230124"/>
                  </a:cubicBezTo>
                  <a:cubicBezTo>
                    <a:pt x="155067" y="231648"/>
                    <a:pt x="154305" y="233045"/>
                    <a:pt x="153543" y="234696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86639" y="55753"/>
              <a:ext cx="250317" cy="196596"/>
            </a:xfrm>
            <a:custGeom>
              <a:avLst/>
              <a:gdLst/>
              <a:ahLst/>
              <a:cxnLst/>
              <a:rect l="l" t="t" r="r" b="b"/>
              <a:pathLst>
                <a:path w="250317" h="196596">
                  <a:moveTo>
                    <a:pt x="0" y="196596"/>
                  </a:moveTo>
                  <a:cubicBezTo>
                    <a:pt x="15748" y="135128"/>
                    <a:pt x="32004" y="75565"/>
                    <a:pt x="77978" y="30099"/>
                  </a:cubicBezTo>
                  <a:cubicBezTo>
                    <a:pt x="108458" y="0"/>
                    <a:pt x="140843" y="508"/>
                    <a:pt x="171831" y="29972"/>
                  </a:cubicBezTo>
                  <a:cubicBezTo>
                    <a:pt x="202311" y="58928"/>
                    <a:pt x="218694" y="96266"/>
                    <a:pt x="232283" y="135001"/>
                  </a:cubicBezTo>
                  <a:cubicBezTo>
                    <a:pt x="239141" y="154686"/>
                    <a:pt x="244094" y="175006"/>
                    <a:pt x="250317" y="196596"/>
                  </a:cubicBez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86893" y="570865"/>
              <a:ext cx="249428" cy="193548"/>
            </a:xfrm>
            <a:custGeom>
              <a:avLst/>
              <a:gdLst/>
              <a:ahLst/>
              <a:cxnLst/>
              <a:rect l="l" t="t" r="r" b="b"/>
              <a:pathLst>
                <a:path w="249428" h="193548">
                  <a:moveTo>
                    <a:pt x="0" y="0"/>
                  </a:moveTo>
                  <a:lnTo>
                    <a:pt x="249428" y="0"/>
                  </a:lnTo>
                  <a:cubicBezTo>
                    <a:pt x="245999" y="13208"/>
                    <a:pt x="243205" y="25527"/>
                    <a:pt x="239776" y="37592"/>
                  </a:cubicBezTo>
                  <a:cubicBezTo>
                    <a:pt x="229235" y="74168"/>
                    <a:pt x="216154" y="109855"/>
                    <a:pt x="193548" y="140843"/>
                  </a:cubicBezTo>
                  <a:cubicBezTo>
                    <a:pt x="183388" y="154559"/>
                    <a:pt x="171069" y="167386"/>
                    <a:pt x="157607" y="177673"/>
                  </a:cubicBezTo>
                  <a:cubicBezTo>
                    <a:pt x="136779" y="193548"/>
                    <a:pt x="113411" y="193167"/>
                    <a:pt x="92075" y="177800"/>
                  </a:cubicBezTo>
                  <a:cubicBezTo>
                    <a:pt x="80899" y="169672"/>
                    <a:pt x="70231" y="159893"/>
                    <a:pt x="61849" y="148971"/>
                  </a:cubicBezTo>
                  <a:cubicBezTo>
                    <a:pt x="28702" y="105410"/>
                    <a:pt x="12700" y="54483"/>
                    <a:pt x="127" y="0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07238" y="569976"/>
              <a:ext cx="211455" cy="175006"/>
            </a:xfrm>
            <a:custGeom>
              <a:avLst/>
              <a:gdLst/>
              <a:ahLst/>
              <a:cxnLst/>
              <a:rect l="l" t="t" r="r" b="b"/>
              <a:pathLst>
                <a:path w="211455" h="175006">
                  <a:moveTo>
                    <a:pt x="0" y="174879"/>
                  </a:moveTo>
                  <a:cubicBezTo>
                    <a:pt x="36576" y="124333"/>
                    <a:pt x="55372" y="68326"/>
                    <a:pt x="68453" y="10160"/>
                  </a:cubicBezTo>
                  <a:cubicBezTo>
                    <a:pt x="69850" y="3810"/>
                    <a:pt x="71374" y="0"/>
                    <a:pt x="79248" y="0"/>
                  </a:cubicBezTo>
                  <a:cubicBezTo>
                    <a:pt x="121793" y="381"/>
                    <a:pt x="164211" y="127"/>
                    <a:pt x="206756" y="254"/>
                  </a:cubicBezTo>
                  <a:cubicBezTo>
                    <a:pt x="208280" y="254"/>
                    <a:pt x="209931" y="762"/>
                    <a:pt x="211455" y="1016"/>
                  </a:cubicBezTo>
                  <a:cubicBezTo>
                    <a:pt x="199009" y="61468"/>
                    <a:pt x="74422" y="164592"/>
                    <a:pt x="0" y="175006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6603" y="76708"/>
              <a:ext cx="214757" cy="176784"/>
            </a:xfrm>
            <a:custGeom>
              <a:avLst/>
              <a:gdLst/>
              <a:ahLst/>
              <a:cxnLst/>
              <a:rect l="l" t="t" r="r" b="b"/>
              <a:pathLst>
                <a:path w="214757" h="176784">
                  <a:moveTo>
                    <a:pt x="214757" y="175768"/>
                  </a:moveTo>
                  <a:cubicBezTo>
                    <a:pt x="209423" y="176276"/>
                    <a:pt x="206629" y="176657"/>
                    <a:pt x="203962" y="176657"/>
                  </a:cubicBezTo>
                  <a:cubicBezTo>
                    <a:pt x="163068" y="176657"/>
                    <a:pt x="122301" y="176530"/>
                    <a:pt x="81407" y="176784"/>
                  </a:cubicBezTo>
                  <a:cubicBezTo>
                    <a:pt x="73914" y="176784"/>
                    <a:pt x="70739" y="174752"/>
                    <a:pt x="69088" y="167005"/>
                  </a:cubicBezTo>
                  <a:cubicBezTo>
                    <a:pt x="58674" y="119380"/>
                    <a:pt x="43942" y="73152"/>
                    <a:pt x="19431" y="30607"/>
                  </a:cubicBezTo>
                  <a:cubicBezTo>
                    <a:pt x="13970" y="21082"/>
                    <a:pt x="7620" y="12065"/>
                    <a:pt x="0" y="0"/>
                  </a:cubicBezTo>
                  <a:cubicBezTo>
                    <a:pt x="96901" y="29845"/>
                    <a:pt x="166878" y="87376"/>
                    <a:pt x="214757" y="175768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3251" y="569595"/>
              <a:ext cx="213106" cy="176149"/>
            </a:xfrm>
            <a:custGeom>
              <a:avLst/>
              <a:gdLst/>
              <a:ahLst/>
              <a:cxnLst/>
              <a:rect l="l" t="t" r="r" b="b"/>
              <a:pathLst>
                <a:path w="213106" h="176149">
                  <a:moveTo>
                    <a:pt x="213106" y="176022"/>
                  </a:moveTo>
                  <a:cubicBezTo>
                    <a:pt x="129794" y="157988"/>
                    <a:pt x="31750" y="77343"/>
                    <a:pt x="0" y="1905"/>
                  </a:cubicBezTo>
                  <a:cubicBezTo>
                    <a:pt x="3302" y="1397"/>
                    <a:pt x="6223" y="635"/>
                    <a:pt x="9144" y="635"/>
                  </a:cubicBezTo>
                  <a:cubicBezTo>
                    <a:pt x="50038" y="508"/>
                    <a:pt x="90805" y="635"/>
                    <a:pt x="131699" y="635"/>
                  </a:cubicBezTo>
                  <a:cubicBezTo>
                    <a:pt x="137033" y="635"/>
                    <a:pt x="141986" y="0"/>
                    <a:pt x="143637" y="7747"/>
                  </a:cubicBezTo>
                  <a:cubicBezTo>
                    <a:pt x="156464" y="67310"/>
                    <a:pt x="175641" y="124333"/>
                    <a:pt x="213106" y="176149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1600" y="77216"/>
              <a:ext cx="212725" cy="176657"/>
            </a:xfrm>
            <a:custGeom>
              <a:avLst/>
              <a:gdLst/>
              <a:ahLst/>
              <a:cxnLst/>
              <a:rect l="l" t="t" r="r" b="b"/>
              <a:pathLst>
                <a:path w="212725" h="176657">
                  <a:moveTo>
                    <a:pt x="0" y="175895"/>
                  </a:moveTo>
                  <a:cubicBezTo>
                    <a:pt x="48006" y="86741"/>
                    <a:pt x="118110" y="29591"/>
                    <a:pt x="212725" y="0"/>
                  </a:cubicBezTo>
                  <a:cubicBezTo>
                    <a:pt x="212471" y="2540"/>
                    <a:pt x="212725" y="3810"/>
                    <a:pt x="212217" y="4572"/>
                  </a:cubicBezTo>
                  <a:cubicBezTo>
                    <a:pt x="178689" y="51308"/>
                    <a:pt x="159893" y="104140"/>
                    <a:pt x="147955" y="159639"/>
                  </a:cubicBezTo>
                  <a:cubicBezTo>
                    <a:pt x="145161" y="172720"/>
                    <a:pt x="140208" y="176657"/>
                    <a:pt x="127000" y="176276"/>
                  </a:cubicBezTo>
                  <a:cubicBezTo>
                    <a:pt x="85852" y="175387"/>
                    <a:pt x="44704" y="175895"/>
                    <a:pt x="127" y="175895"/>
                  </a:cubicBezTo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96402" y="306419"/>
            <a:ext cx="1855137" cy="333470"/>
            <a:chOff x="0" y="0"/>
            <a:chExt cx="2473516" cy="444627"/>
          </a:xfrm>
        </p:grpSpPr>
        <p:sp>
          <p:nvSpPr>
            <p:cNvPr id="20" name="Freeform 20"/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655"/>
                    <a:pt x="98552" y="21971"/>
                    <a:pt x="114554" y="13208"/>
                  </a:cubicBezTo>
                  <a:cubicBezTo>
                    <a:pt x="130556" y="4445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0924" y="37719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6040"/>
                    <a:pt x="358521" y="66040"/>
                  </a:cubicBezTo>
                  <a:cubicBezTo>
                    <a:pt x="337312" y="66040"/>
                    <a:pt x="320421" y="73787"/>
                    <a:pt x="307594" y="89281"/>
                  </a:cubicBezTo>
                  <a:cubicBezTo>
                    <a:pt x="294767" y="104775"/>
                    <a:pt x="288290" y="126365"/>
                    <a:pt x="288290" y="154051"/>
                  </a:cubicBezTo>
                  <a:lnTo>
                    <a:pt x="288290" y="310261"/>
                  </a:lnTo>
                  <a:lnTo>
                    <a:pt x="210185" y="310261"/>
                  </a:lnTo>
                  <a:lnTo>
                    <a:pt x="210185" y="146558"/>
                  </a:lnTo>
                  <a:cubicBezTo>
                    <a:pt x="210185" y="120523"/>
                    <a:pt x="205105" y="100584"/>
                    <a:pt x="194945" y="86741"/>
                  </a:cubicBezTo>
                  <a:cubicBezTo>
                    <a:pt x="184785" y="72898"/>
                    <a:pt x="169037" y="66040"/>
                    <a:pt x="147955" y="66040"/>
                  </a:cubicBezTo>
                  <a:cubicBezTo>
                    <a:pt x="127254" y="66040"/>
                    <a:pt x="110363" y="73787"/>
                    <a:pt x="97536" y="89281"/>
                  </a:cubicBezTo>
                  <a:cubicBezTo>
                    <a:pt x="84709" y="104775"/>
                    <a:pt x="78359" y="126365"/>
                    <a:pt x="78359" y="154051"/>
                  </a:cubicBezTo>
                  <a:lnTo>
                    <a:pt x="78359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13791" y="63500"/>
              <a:ext cx="308991" cy="317754"/>
            </a:xfrm>
            <a:custGeom>
              <a:avLst/>
              <a:gdLst/>
              <a:ahLst/>
              <a:cxnLst/>
              <a:rect l="l" t="t" r="r" b="b"/>
              <a:pathLst>
                <a:path w="308991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492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854"/>
                    <a:pt x="19812" y="77470"/>
                  </a:cubicBezTo>
                  <a:cubicBezTo>
                    <a:pt x="33020" y="53086"/>
                    <a:pt x="51435" y="34036"/>
                    <a:pt x="74803" y="20320"/>
                  </a:cubicBezTo>
                  <a:cubicBezTo>
                    <a:pt x="98171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8991" y="120777"/>
                    <a:pt x="308991" y="148463"/>
                  </a:cubicBezTo>
                  <a:cubicBezTo>
                    <a:pt x="308991" y="152908"/>
                    <a:pt x="308864" y="157607"/>
                    <a:pt x="308737" y="162560"/>
                  </a:cubicBezTo>
                  <a:cubicBezTo>
                    <a:pt x="308610" y="167513"/>
                    <a:pt x="308229" y="172593"/>
                    <a:pt x="307848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861" y="251714"/>
                    <a:pt x="271526" y="267335"/>
                  </a:cubicBezTo>
                  <a:cubicBezTo>
                    <a:pt x="258191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67613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708" y="201803"/>
                    <a:pt x="206883" y="180213"/>
                  </a:cubicBezTo>
                  <a:lnTo>
                    <a:pt x="140335" y="180213"/>
                  </a:lnTo>
                  <a:cubicBezTo>
                    <a:pt x="119507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040" y="313436"/>
                    <a:pt x="49403" y="305054"/>
                  </a:cubicBezTo>
                  <a:cubicBezTo>
                    <a:pt x="32766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3124"/>
                    <a:pt x="203073" y="87757"/>
                    <a:pt x="191262" y="77978"/>
                  </a:cubicBezTo>
                  <a:cubicBezTo>
                    <a:pt x="179451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764" y="66929"/>
                    <a:pt x="29591" y="50673"/>
                  </a:cubicBezTo>
                  <a:cubicBezTo>
                    <a:pt x="42418" y="34417"/>
                    <a:pt x="59055" y="21844"/>
                    <a:pt x="79375" y="13081"/>
                  </a:cubicBezTo>
                  <a:cubicBezTo>
                    <a:pt x="99695" y="4318"/>
                    <a:pt x="122428" y="0"/>
                    <a:pt x="147701" y="0"/>
                  </a:cubicBezTo>
                  <a:cubicBezTo>
                    <a:pt x="190881" y="0"/>
                    <a:pt x="224790" y="10795"/>
                    <a:pt x="249682" y="32385"/>
                  </a:cubicBezTo>
                  <a:cubicBezTo>
                    <a:pt x="274574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3962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8956"/>
                    <a:pt x="121920" y="17399"/>
                  </a:cubicBezTo>
                  <a:cubicBezTo>
                    <a:pt x="140970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424"/>
                  </a:cubicBezTo>
                  <a:cubicBezTo>
                    <a:pt x="107442" y="95758"/>
                    <a:pt x="97028" y="104902"/>
                    <a:pt x="89408" y="117856"/>
                  </a:cubicBezTo>
                  <a:cubicBezTo>
                    <a:pt x="81788" y="130810"/>
                    <a:pt x="78105" y="148971"/>
                    <a:pt x="78105" y="172212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37335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835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040" y="313436"/>
                    <a:pt x="49403" y="305054"/>
                  </a:cubicBezTo>
                  <a:cubicBezTo>
                    <a:pt x="32766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3124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70202" y="63500"/>
              <a:ext cx="268351" cy="317627"/>
            </a:xfrm>
            <a:custGeom>
              <a:avLst/>
              <a:gdLst/>
              <a:ahLst/>
              <a:cxnLst/>
              <a:rect l="l" t="t" r="r" b="b"/>
              <a:pathLst>
                <a:path w="268351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175"/>
                    <a:pt x="140335" y="257175"/>
                  </a:cubicBezTo>
                  <a:cubicBezTo>
                    <a:pt x="157353" y="257175"/>
                    <a:pt x="169926" y="253746"/>
                    <a:pt x="177927" y="246761"/>
                  </a:cubicBezTo>
                  <a:cubicBezTo>
                    <a:pt x="185928" y="239776"/>
                    <a:pt x="189865" y="231902"/>
                    <a:pt x="189865" y="222885"/>
                  </a:cubicBezTo>
                  <a:cubicBezTo>
                    <a:pt x="189865" y="209804"/>
                    <a:pt x="184150" y="201041"/>
                    <a:pt x="172720" y="196342"/>
                  </a:cubicBezTo>
                  <a:cubicBezTo>
                    <a:pt x="161290" y="191643"/>
                    <a:pt x="145415" y="187071"/>
                    <a:pt x="125095" y="182626"/>
                  </a:cubicBezTo>
                  <a:cubicBezTo>
                    <a:pt x="112014" y="179832"/>
                    <a:pt x="98806" y="176276"/>
                    <a:pt x="85344" y="172212"/>
                  </a:cubicBezTo>
                  <a:cubicBezTo>
                    <a:pt x="71882" y="168148"/>
                    <a:pt x="59563" y="162941"/>
                    <a:pt x="48387" y="156591"/>
                  </a:cubicBezTo>
                  <a:cubicBezTo>
                    <a:pt x="37211" y="150241"/>
                    <a:pt x="28194" y="142113"/>
                    <a:pt x="21209" y="132207"/>
                  </a:cubicBezTo>
                  <a:cubicBezTo>
                    <a:pt x="14224" y="122301"/>
                    <a:pt x="10795" y="109855"/>
                    <a:pt x="10795" y="95250"/>
                  </a:cubicBezTo>
                  <a:cubicBezTo>
                    <a:pt x="10795" y="68453"/>
                    <a:pt x="21463" y="45720"/>
                    <a:pt x="42799" y="27432"/>
                  </a:cubicBezTo>
                  <a:cubicBezTo>
                    <a:pt x="64135" y="9144"/>
                    <a:pt x="94488" y="0"/>
                    <a:pt x="133096" y="0"/>
                  </a:cubicBezTo>
                  <a:cubicBezTo>
                    <a:pt x="168910" y="0"/>
                    <a:pt x="197485" y="8382"/>
                    <a:pt x="218948" y="25019"/>
                  </a:cubicBezTo>
                  <a:cubicBezTo>
                    <a:pt x="240411" y="41656"/>
                    <a:pt x="252984" y="64770"/>
                    <a:pt x="257175" y="93980"/>
                  </a:cubicBezTo>
                  <a:lnTo>
                    <a:pt x="183261" y="93980"/>
                  </a:lnTo>
                  <a:cubicBezTo>
                    <a:pt x="178816" y="71628"/>
                    <a:pt x="161925" y="60325"/>
                    <a:pt x="132588" y="60325"/>
                  </a:cubicBezTo>
                  <a:cubicBezTo>
                    <a:pt x="117983" y="60325"/>
                    <a:pt x="106680" y="63246"/>
                    <a:pt x="98679" y="68834"/>
                  </a:cubicBezTo>
                  <a:cubicBezTo>
                    <a:pt x="90678" y="74422"/>
                    <a:pt x="86741" y="81661"/>
                    <a:pt x="86741" y="90170"/>
                  </a:cubicBezTo>
                  <a:cubicBezTo>
                    <a:pt x="86741" y="99060"/>
                    <a:pt x="92583" y="106299"/>
                    <a:pt x="104394" y="111506"/>
                  </a:cubicBezTo>
                  <a:cubicBezTo>
                    <a:pt x="116205" y="116713"/>
                    <a:pt x="131826" y="121666"/>
                    <a:pt x="151384" y="126111"/>
                  </a:cubicBezTo>
                  <a:cubicBezTo>
                    <a:pt x="172593" y="131064"/>
                    <a:pt x="192024" y="136398"/>
                    <a:pt x="209677" y="142240"/>
                  </a:cubicBezTo>
                  <a:cubicBezTo>
                    <a:pt x="227330" y="148082"/>
                    <a:pt x="241554" y="156845"/>
                    <a:pt x="252095" y="168529"/>
                  </a:cubicBezTo>
                  <a:cubicBezTo>
                    <a:pt x="262636" y="180213"/>
                    <a:pt x="267970" y="196723"/>
                    <a:pt x="267970" y="218313"/>
                  </a:cubicBezTo>
                  <a:cubicBezTo>
                    <a:pt x="268351" y="236982"/>
                    <a:pt x="263525" y="254000"/>
                    <a:pt x="253365" y="268986"/>
                  </a:cubicBezTo>
                  <a:cubicBezTo>
                    <a:pt x="243205" y="283972"/>
                    <a:pt x="228473" y="295910"/>
                    <a:pt x="209423" y="304419"/>
                  </a:cubicBezTo>
                  <a:cubicBezTo>
                    <a:pt x="190373" y="312928"/>
                    <a:pt x="167640" y="317246"/>
                    <a:pt x="141605" y="317246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143379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475849" y="1560281"/>
            <a:ext cx="2014490" cy="1255643"/>
            <a:chOff x="0" y="0"/>
            <a:chExt cx="2685986" cy="1674190"/>
          </a:xfrm>
          <a:solidFill>
            <a:schemeClr val="bg1">
              <a:lumMod val="95000"/>
            </a:schemeClr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135"/>
                  </a:cubicBezTo>
                  <a:cubicBezTo>
                    <a:pt x="2400554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7475849" y="3303175"/>
            <a:ext cx="2014490" cy="1255643"/>
            <a:chOff x="0" y="0"/>
            <a:chExt cx="2685986" cy="1674190"/>
          </a:xfrm>
          <a:solidFill>
            <a:schemeClr val="bg1">
              <a:lumMod val="95000"/>
            </a:schemeClr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262"/>
                  </a:cubicBezTo>
                  <a:cubicBezTo>
                    <a:pt x="2400554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475849" y="5046059"/>
            <a:ext cx="2014490" cy="1255652"/>
            <a:chOff x="0" y="0"/>
            <a:chExt cx="2685986" cy="1674203"/>
          </a:xfrm>
          <a:solidFill>
            <a:schemeClr val="bg1">
              <a:lumMod val="95000"/>
            </a:schemeClr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319"/>
                    <a:pt x="1051306" y="467868"/>
                  </a:cubicBezTo>
                  <a:cubicBezTo>
                    <a:pt x="1106170" y="542417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319"/>
                    <a:pt x="2183384" y="467868"/>
                  </a:cubicBezTo>
                  <a:cubicBezTo>
                    <a:pt x="2237232" y="542417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262"/>
                  </a:cubicBezTo>
                  <a:cubicBezTo>
                    <a:pt x="2400554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7475849" y="6788944"/>
            <a:ext cx="2014490" cy="1255652"/>
            <a:chOff x="0" y="0"/>
            <a:chExt cx="2685986" cy="1674203"/>
          </a:xfrm>
          <a:solidFill>
            <a:schemeClr val="bg1">
              <a:lumMod val="95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192"/>
                    <a:pt x="1051306" y="467868"/>
                  </a:cubicBezTo>
                  <a:cubicBezTo>
                    <a:pt x="1106170" y="542544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192"/>
                    <a:pt x="2183384" y="467868"/>
                  </a:cubicBezTo>
                  <a:cubicBezTo>
                    <a:pt x="2237232" y="542544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135"/>
                  </a:cubicBezTo>
                  <a:cubicBezTo>
                    <a:pt x="2400554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7475849" y="8531838"/>
            <a:ext cx="2014490" cy="1255652"/>
            <a:chOff x="0" y="0"/>
            <a:chExt cx="2685986" cy="1674203"/>
          </a:xfrm>
          <a:solidFill>
            <a:schemeClr val="bg1">
              <a:lumMod val="95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86050" cy="1674241"/>
            </a:xfrm>
            <a:custGeom>
              <a:avLst/>
              <a:gdLst/>
              <a:ahLst/>
              <a:cxnLst/>
              <a:rect l="l" t="t" r="r" b="b"/>
              <a:pathLst>
                <a:path w="2686050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894" y="1674241"/>
                  </a:lnTo>
                  <a:lnTo>
                    <a:pt x="421894" y="830453"/>
                  </a:lnTo>
                  <a:cubicBezTo>
                    <a:pt x="421894" y="681101"/>
                    <a:pt x="456438" y="564642"/>
                    <a:pt x="525653" y="481076"/>
                  </a:cubicBezTo>
                  <a:cubicBezTo>
                    <a:pt x="594868" y="397510"/>
                    <a:pt x="685546" y="355854"/>
                    <a:pt x="797560" y="355854"/>
                  </a:cubicBezTo>
                  <a:cubicBezTo>
                    <a:pt x="911733" y="355854"/>
                    <a:pt x="996442" y="393192"/>
                    <a:pt x="1051306" y="467868"/>
                  </a:cubicBezTo>
                  <a:cubicBezTo>
                    <a:pt x="1106170" y="542544"/>
                    <a:pt x="1133729" y="650240"/>
                    <a:pt x="1133729" y="790829"/>
                  </a:cubicBezTo>
                  <a:lnTo>
                    <a:pt x="1133729" y="1674114"/>
                  </a:lnTo>
                  <a:lnTo>
                    <a:pt x="1555623" y="1674114"/>
                  </a:lnTo>
                  <a:lnTo>
                    <a:pt x="1555623" y="830453"/>
                  </a:lnTo>
                  <a:cubicBezTo>
                    <a:pt x="1555623" y="681101"/>
                    <a:pt x="1590294" y="564642"/>
                    <a:pt x="1659382" y="481076"/>
                  </a:cubicBezTo>
                  <a:cubicBezTo>
                    <a:pt x="1728470" y="397510"/>
                    <a:pt x="1820291" y="355854"/>
                    <a:pt x="1934591" y="355854"/>
                  </a:cubicBezTo>
                  <a:cubicBezTo>
                    <a:pt x="2046605" y="355854"/>
                    <a:pt x="2129536" y="393192"/>
                    <a:pt x="2183384" y="467868"/>
                  </a:cubicBezTo>
                  <a:cubicBezTo>
                    <a:pt x="2237232" y="542544"/>
                    <a:pt x="2264156" y="650240"/>
                    <a:pt x="2264156" y="790829"/>
                  </a:cubicBezTo>
                  <a:lnTo>
                    <a:pt x="2264156" y="1674114"/>
                  </a:lnTo>
                  <a:lnTo>
                    <a:pt x="2686050" y="1674114"/>
                  </a:lnTo>
                  <a:lnTo>
                    <a:pt x="2686050" y="751459"/>
                  </a:lnTo>
                  <a:cubicBezTo>
                    <a:pt x="2686050" y="505460"/>
                    <a:pt x="2628900" y="318643"/>
                    <a:pt x="2514727" y="191135"/>
                  </a:cubicBezTo>
                  <a:cubicBezTo>
                    <a:pt x="2400554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280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9667551" y="2637092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9667551" y="4379986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9667551" y="6122870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9667551" y="7865755"/>
            <a:ext cx="1079402" cy="177689"/>
            <a:chOff x="0" y="0"/>
            <a:chExt cx="1439202" cy="236918"/>
          </a:xfrm>
          <a:solidFill>
            <a:schemeClr val="bg1">
              <a:lumMod val="95000"/>
            </a:schemeClr>
          </a:solidFill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9667551" y="9608658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11026330" y="1560281"/>
            <a:ext cx="2014461" cy="1255643"/>
            <a:chOff x="0" y="0"/>
            <a:chExt cx="2685948" cy="1674190"/>
          </a:xfrm>
          <a:solidFill>
            <a:schemeClr val="bg1">
              <a:lumMod val="95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1026330" y="3303175"/>
            <a:ext cx="2014461" cy="1255643"/>
            <a:chOff x="0" y="0"/>
            <a:chExt cx="2685948" cy="1674190"/>
          </a:xfrm>
          <a:solidFill>
            <a:schemeClr val="bg1">
              <a:lumMod val="95000"/>
            </a:schemeClr>
          </a:solidFill>
        </p:grpSpPr>
        <p:sp>
          <p:nvSpPr>
            <p:cNvPr id="50" name="Freeform 50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1026330" y="5046059"/>
            <a:ext cx="2014461" cy="1255652"/>
            <a:chOff x="0" y="0"/>
            <a:chExt cx="2685948" cy="1674203"/>
          </a:xfrm>
          <a:solidFill>
            <a:schemeClr val="bg1">
              <a:lumMod val="95000"/>
            </a:schemeClr>
          </a:solidFill>
        </p:grpSpPr>
        <p:sp>
          <p:nvSpPr>
            <p:cNvPr id="52" name="Freeform 52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11026330" y="6788944"/>
            <a:ext cx="2014461" cy="1255652"/>
            <a:chOff x="0" y="0"/>
            <a:chExt cx="2685948" cy="1674203"/>
          </a:xfrm>
          <a:solidFill>
            <a:schemeClr val="bg1">
              <a:lumMod val="95000"/>
            </a:schemeClr>
          </a:solidFill>
        </p:grpSpPr>
        <p:sp>
          <p:nvSpPr>
            <p:cNvPr id="54" name="Freeform 54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11026330" y="8531838"/>
            <a:ext cx="2014461" cy="1255652"/>
            <a:chOff x="0" y="0"/>
            <a:chExt cx="2685948" cy="1674203"/>
          </a:xfrm>
          <a:solidFill>
            <a:schemeClr val="bg1">
              <a:lumMod val="95000"/>
            </a:schemeClr>
          </a:solidFill>
        </p:grpSpPr>
        <p:sp>
          <p:nvSpPr>
            <p:cNvPr id="56" name="Freeform 56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13218004" y="2637092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58" name="Freeform 58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13218004" y="4379986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0" name="Freeform 60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13218004" y="6122870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2" name="Freeform 62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13218004" y="7865755"/>
            <a:ext cx="1079402" cy="177689"/>
            <a:chOff x="0" y="0"/>
            <a:chExt cx="1439202" cy="236918"/>
          </a:xfrm>
          <a:solidFill>
            <a:schemeClr val="bg1">
              <a:lumMod val="95000"/>
            </a:schemeClr>
          </a:solidFill>
        </p:grpSpPr>
        <p:sp>
          <p:nvSpPr>
            <p:cNvPr id="64" name="Freeform 64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>
            <a:off x="13218004" y="9608658"/>
            <a:ext cx="1079402" cy="177679"/>
            <a:chOff x="0" y="0"/>
            <a:chExt cx="1439202" cy="236906"/>
          </a:xfrm>
          <a:solidFill>
            <a:schemeClr val="bg1">
              <a:lumMod val="95000"/>
            </a:schemeClr>
          </a:solidFill>
        </p:grpSpPr>
        <p:sp>
          <p:nvSpPr>
            <p:cNvPr id="66" name="Freeform 66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1439164" y="236855"/>
                  </a:moveTo>
                  <a:lnTo>
                    <a:pt x="0" y="236855"/>
                  </a:lnTo>
                  <a:lnTo>
                    <a:pt x="0" y="0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14576774" y="1560281"/>
            <a:ext cx="2014471" cy="1255643"/>
            <a:chOff x="0" y="0"/>
            <a:chExt cx="2685961" cy="1674190"/>
          </a:xfrm>
          <a:solidFill>
            <a:schemeClr val="bg1">
              <a:lumMod val="95000"/>
            </a:schemeClr>
          </a:solidFill>
        </p:grpSpPr>
        <p:sp>
          <p:nvSpPr>
            <p:cNvPr id="68" name="Freeform 68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14576774" y="3303175"/>
            <a:ext cx="2014471" cy="1255643"/>
            <a:chOff x="0" y="0"/>
            <a:chExt cx="2685961" cy="1674190"/>
          </a:xfrm>
          <a:solidFill>
            <a:schemeClr val="bg1">
              <a:lumMod val="95000"/>
            </a:schemeClr>
          </a:solidFill>
        </p:grpSpPr>
        <p:sp>
          <p:nvSpPr>
            <p:cNvPr id="70" name="Freeform 70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14576774" y="5046059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2" name="Freeform 72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319"/>
                    <a:pt x="1051179" y="467868"/>
                  </a:cubicBezTo>
                  <a:cubicBezTo>
                    <a:pt x="1106170" y="542417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319"/>
                    <a:pt x="2183257" y="467868"/>
                  </a:cubicBezTo>
                  <a:cubicBezTo>
                    <a:pt x="2237105" y="542417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262"/>
                  </a:cubicBezTo>
                  <a:cubicBezTo>
                    <a:pt x="2400427" y="63881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14576774" y="6788944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4" name="Freeform 74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14576774" y="8531838"/>
            <a:ext cx="2014471" cy="1255652"/>
            <a:chOff x="0" y="0"/>
            <a:chExt cx="2685961" cy="1674203"/>
          </a:xfrm>
          <a:solidFill>
            <a:schemeClr val="bg1">
              <a:lumMod val="95000"/>
            </a:schemeClr>
          </a:solidFill>
        </p:grpSpPr>
        <p:sp>
          <p:nvSpPr>
            <p:cNvPr id="76" name="Freeform 76"/>
            <p:cNvSpPr/>
            <p:nvPr/>
          </p:nvSpPr>
          <p:spPr>
            <a:xfrm>
              <a:off x="0" y="0"/>
              <a:ext cx="2685923" cy="1674241"/>
            </a:xfrm>
            <a:custGeom>
              <a:avLst/>
              <a:gdLst/>
              <a:ahLst/>
              <a:cxnLst/>
              <a:rect l="l" t="t" r="r" b="b"/>
              <a:pathLst>
                <a:path w="2685923" h="1674241">
                  <a:moveTo>
                    <a:pt x="919480" y="0"/>
                  </a:moveTo>
                  <a:cubicBezTo>
                    <a:pt x="805180" y="0"/>
                    <a:pt x="704723" y="23622"/>
                    <a:pt x="617982" y="70866"/>
                  </a:cubicBezTo>
                  <a:cubicBezTo>
                    <a:pt x="531241" y="118110"/>
                    <a:pt x="461391" y="181229"/>
                    <a:pt x="408686" y="260350"/>
                  </a:cubicBezTo>
                  <a:lnTo>
                    <a:pt x="372364" y="39497"/>
                  </a:lnTo>
                  <a:lnTo>
                    <a:pt x="0" y="39497"/>
                  </a:lnTo>
                  <a:lnTo>
                    <a:pt x="0" y="1674241"/>
                  </a:lnTo>
                  <a:lnTo>
                    <a:pt x="421767" y="1674241"/>
                  </a:lnTo>
                  <a:lnTo>
                    <a:pt x="421767" y="830453"/>
                  </a:lnTo>
                  <a:cubicBezTo>
                    <a:pt x="421767" y="681101"/>
                    <a:pt x="456311" y="564642"/>
                    <a:pt x="525526" y="481076"/>
                  </a:cubicBezTo>
                  <a:cubicBezTo>
                    <a:pt x="594741" y="397510"/>
                    <a:pt x="685419" y="355854"/>
                    <a:pt x="797433" y="355854"/>
                  </a:cubicBezTo>
                  <a:cubicBezTo>
                    <a:pt x="911606" y="355854"/>
                    <a:pt x="996188" y="393192"/>
                    <a:pt x="1051179" y="467868"/>
                  </a:cubicBezTo>
                  <a:cubicBezTo>
                    <a:pt x="1106170" y="542544"/>
                    <a:pt x="1133602" y="650240"/>
                    <a:pt x="1133602" y="790829"/>
                  </a:cubicBezTo>
                  <a:lnTo>
                    <a:pt x="1133602" y="1674114"/>
                  </a:lnTo>
                  <a:lnTo>
                    <a:pt x="1555369" y="1674114"/>
                  </a:lnTo>
                  <a:lnTo>
                    <a:pt x="1555369" y="830453"/>
                  </a:lnTo>
                  <a:cubicBezTo>
                    <a:pt x="1555369" y="681101"/>
                    <a:pt x="1589913" y="564642"/>
                    <a:pt x="1659255" y="481076"/>
                  </a:cubicBezTo>
                  <a:cubicBezTo>
                    <a:pt x="1728597" y="397510"/>
                    <a:pt x="1820164" y="355854"/>
                    <a:pt x="1934464" y="355854"/>
                  </a:cubicBezTo>
                  <a:cubicBezTo>
                    <a:pt x="2046478" y="355854"/>
                    <a:pt x="2129409" y="393192"/>
                    <a:pt x="2183257" y="467868"/>
                  </a:cubicBezTo>
                  <a:cubicBezTo>
                    <a:pt x="2237105" y="542544"/>
                    <a:pt x="2264029" y="650240"/>
                    <a:pt x="2264029" y="790829"/>
                  </a:cubicBezTo>
                  <a:lnTo>
                    <a:pt x="2264029" y="1674114"/>
                  </a:lnTo>
                  <a:lnTo>
                    <a:pt x="2685923" y="1674114"/>
                  </a:lnTo>
                  <a:lnTo>
                    <a:pt x="2685923" y="751459"/>
                  </a:lnTo>
                  <a:cubicBezTo>
                    <a:pt x="2685923" y="505460"/>
                    <a:pt x="2628773" y="318643"/>
                    <a:pt x="2514600" y="191135"/>
                  </a:cubicBezTo>
                  <a:cubicBezTo>
                    <a:pt x="2400427" y="63627"/>
                    <a:pt x="2236597" y="0"/>
                    <a:pt x="2023491" y="0"/>
                  </a:cubicBezTo>
                  <a:cubicBezTo>
                    <a:pt x="1904873" y="0"/>
                    <a:pt x="1795526" y="26416"/>
                    <a:pt x="1695577" y="79121"/>
                  </a:cubicBezTo>
                  <a:cubicBezTo>
                    <a:pt x="1595628" y="131826"/>
                    <a:pt x="1515999" y="203200"/>
                    <a:pt x="1456690" y="293370"/>
                  </a:cubicBezTo>
                  <a:cubicBezTo>
                    <a:pt x="1351153" y="97790"/>
                    <a:pt x="1172083" y="0"/>
                    <a:pt x="9194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16768458" y="2637092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78" name="Freeform 78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>
            <a:off x="16768458" y="4379986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0" name="Freeform 80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1"/>
          <p:cNvGrpSpPr>
            <a:grpSpLocks noChangeAspect="1"/>
          </p:cNvGrpSpPr>
          <p:nvPr/>
        </p:nvGrpSpPr>
        <p:grpSpPr>
          <a:xfrm>
            <a:off x="16768458" y="6122870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2" name="Freeform 82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>
            <a:grpSpLocks noChangeAspect="1"/>
          </p:cNvGrpSpPr>
          <p:nvPr/>
        </p:nvGrpSpPr>
        <p:grpSpPr>
          <a:xfrm>
            <a:off x="16768458" y="7865755"/>
            <a:ext cx="1079392" cy="177689"/>
            <a:chOff x="0" y="0"/>
            <a:chExt cx="1439189" cy="236918"/>
          </a:xfrm>
          <a:solidFill>
            <a:schemeClr val="bg1">
              <a:lumMod val="95000"/>
            </a:schemeClr>
          </a:solidFill>
        </p:grpSpPr>
        <p:sp>
          <p:nvSpPr>
            <p:cNvPr id="84" name="Freeform 84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/>
          <p:cNvGrpSpPr>
            <a:grpSpLocks noChangeAspect="1"/>
          </p:cNvGrpSpPr>
          <p:nvPr/>
        </p:nvGrpSpPr>
        <p:grpSpPr>
          <a:xfrm>
            <a:off x="16768458" y="9608658"/>
            <a:ext cx="1079392" cy="177679"/>
            <a:chOff x="0" y="0"/>
            <a:chExt cx="1439189" cy="236906"/>
          </a:xfrm>
          <a:solidFill>
            <a:schemeClr val="bg1">
              <a:lumMod val="95000"/>
            </a:schemeClr>
          </a:solidFill>
        </p:grpSpPr>
        <p:sp>
          <p:nvSpPr>
            <p:cNvPr id="86" name="Freeform 86"/>
            <p:cNvSpPr/>
            <p:nvPr/>
          </p:nvSpPr>
          <p:spPr>
            <a:xfrm>
              <a:off x="0" y="0"/>
              <a:ext cx="1439164" cy="236855"/>
            </a:xfrm>
            <a:custGeom>
              <a:avLst/>
              <a:gdLst/>
              <a:ahLst/>
              <a:cxnLst/>
              <a:rect l="l" t="t" r="r" b="b"/>
              <a:pathLst>
                <a:path w="1439164" h="236855">
                  <a:moveTo>
                    <a:pt x="0" y="0"/>
                  </a:moveTo>
                  <a:lnTo>
                    <a:pt x="0" y="236855"/>
                  </a:lnTo>
                  <a:lnTo>
                    <a:pt x="1439164" y="236855"/>
                  </a:lnTo>
                  <a:lnTo>
                    <a:pt x="143916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Box 87"/>
          <p:cNvSpPr txBox="1"/>
          <p:nvPr/>
        </p:nvSpPr>
        <p:spPr>
          <a:xfrm>
            <a:off x="17008364" y="344576"/>
            <a:ext cx="695906" cy="3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6"/>
              </a:lnSpc>
            </a:pPr>
            <a:r>
              <a:rPr lang="en-US" sz="2047" spc="116" dirty="0">
                <a:solidFill>
                  <a:srgbClr val="000000"/>
                </a:solidFill>
                <a:latin typeface="Poppins Medium" panose="00000600000000000000" pitchFamily="2" charset="0"/>
                <a:ea typeface="IBM Plex Sans"/>
                <a:cs typeface="Poppins Medium" panose="00000600000000000000" pitchFamily="2" charset="0"/>
                <a:sym typeface="IBM Plex Sans"/>
              </a:rPr>
              <a:t>2026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93271" y="1437561"/>
            <a:ext cx="4849216" cy="10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4"/>
              </a:lnSpc>
            </a:pPr>
            <a:r>
              <a:rPr lang="en-US" sz="5925" dirty="0">
                <a:solidFill>
                  <a:srgbClr val="232323"/>
                </a:solidFill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CONTACT US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254728" y="3114723"/>
            <a:ext cx="4501391" cy="67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8"/>
              </a:lnSpc>
            </a:pPr>
            <a:r>
              <a:rPr lang="en-US" sz="244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smohite@mearastec.com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254728" y="4827108"/>
            <a:ext cx="3374698" cy="70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8"/>
              </a:lnSpc>
            </a:pPr>
            <a:r>
              <a:rPr lang="en-US" sz="2447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www.mearastec.com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A7FA-095C-3CCF-61A4-3F6FC9FC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95E462-1FBB-9A3A-4BE7-65EEF294F4AE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2497579"/>
            <a:ext cx="18383250" cy="1707509"/>
            <a:chOff x="0" y="0"/>
            <a:chExt cx="24511000" cy="22766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B92492-0801-BEF2-59A3-4A82F7212BC2}"/>
                </a:ext>
              </a:extLst>
            </p:cNvPr>
            <p:cNvSpPr/>
            <p:nvPr/>
          </p:nvSpPr>
          <p:spPr>
            <a:xfrm>
              <a:off x="63500" y="63500"/>
              <a:ext cx="3777869" cy="2140077"/>
            </a:xfrm>
            <a:custGeom>
              <a:avLst/>
              <a:gdLst/>
              <a:ahLst/>
              <a:cxnLst/>
              <a:rect l="l" t="t" r="r" b="b"/>
              <a:pathLst>
                <a:path w="3777869" h="2140077">
                  <a:moveTo>
                    <a:pt x="0" y="0"/>
                  </a:moveTo>
                  <a:lnTo>
                    <a:pt x="0" y="2140077"/>
                  </a:lnTo>
                  <a:lnTo>
                    <a:pt x="3777869" y="214007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B2535E5-17B0-BDFF-7DA5-7D0E411F00FA}"/>
                </a:ext>
              </a:extLst>
            </p:cNvPr>
            <p:cNvSpPr/>
            <p:nvPr/>
          </p:nvSpPr>
          <p:spPr>
            <a:xfrm>
              <a:off x="63500" y="2200529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53BB338-9367-7DDE-6184-A9A49ADBE71B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4395349"/>
            <a:ext cx="18383250" cy="1709328"/>
            <a:chOff x="0" y="0"/>
            <a:chExt cx="24511000" cy="22791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AF1F6C6-E6FE-1D78-79D8-FF6DE9184DCA}"/>
                </a:ext>
              </a:extLst>
            </p:cNvPr>
            <p:cNvSpPr/>
            <p:nvPr/>
          </p:nvSpPr>
          <p:spPr>
            <a:xfrm>
              <a:off x="63500" y="63500"/>
              <a:ext cx="3777869" cy="2140077"/>
            </a:xfrm>
            <a:custGeom>
              <a:avLst/>
              <a:gdLst/>
              <a:ahLst/>
              <a:cxnLst/>
              <a:rect l="l" t="t" r="r" b="b"/>
              <a:pathLst>
                <a:path w="3777869" h="2140077">
                  <a:moveTo>
                    <a:pt x="0" y="0"/>
                  </a:moveTo>
                  <a:lnTo>
                    <a:pt x="0" y="2140077"/>
                  </a:lnTo>
                  <a:lnTo>
                    <a:pt x="3777869" y="214007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CF70B34-8BC8-80C0-AA25-833B0BCAB504}"/>
                </a:ext>
              </a:extLst>
            </p:cNvPr>
            <p:cNvSpPr/>
            <p:nvPr/>
          </p:nvSpPr>
          <p:spPr>
            <a:xfrm>
              <a:off x="63500" y="2202942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C2F572F-9108-547A-D8DB-53568558EEB0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6293320"/>
            <a:ext cx="18383250" cy="1709328"/>
            <a:chOff x="0" y="0"/>
            <a:chExt cx="24511000" cy="227910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3A9A2D7-D93C-5A9D-6991-DB5CF7050308}"/>
                </a:ext>
              </a:extLst>
            </p:cNvPr>
            <p:cNvSpPr/>
            <p:nvPr/>
          </p:nvSpPr>
          <p:spPr>
            <a:xfrm>
              <a:off x="63500" y="63500"/>
              <a:ext cx="3777869" cy="2147697"/>
            </a:xfrm>
            <a:custGeom>
              <a:avLst/>
              <a:gdLst/>
              <a:ahLst/>
              <a:cxnLst/>
              <a:rect l="l" t="t" r="r" b="b"/>
              <a:pathLst>
                <a:path w="3777869" h="2147697">
                  <a:moveTo>
                    <a:pt x="0" y="0"/>
                  </a:moveTo>
                  <a:lnTo>
                    <a:pt x="0" y="2147697"/>
                  </a:lnTo>
                  <a:lnTo>
                    <a:pt x="3777869" y="214769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DB35D3B-D562-90F1-416C-BF677FD631FA}"/>
                </a:ext>
              </a:extLst>
            </p:cNvPr>
            <p:cNvSpPr/>
            <p:nvPr/>
          </p:nvSpPr>
          <p:spPr>
            <a:xfrm>
              <a:off x="63500" y="2202942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41F3E6A-0667-DABA-60BF-66209FE34426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8191690"/>
            <a:ext cx="18383250" cy="1711376"/>
            <a:chOff x="0" y="0"/>
            <a:chExt cx="24511000" cy="228183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8218BA6-E790-187F-F482-F2806B421CCA}"/>
                </a:ext>
              </a:extLst>
            </p:cNvPr>
            <p:cNvSpPr/>
            <p:nvPr/>
          </p:nvSpPr>
          <p:spPr>
            <a:xfrm>
              <a:off x="63500" y="63500"/>
              <a:ext cx="3777869" cy="2147697"/>
            </a:xfrm>
            <a:custGeom>
              <a:avLst/>
              <a:gdLst/>
              <a:ahLst/>
              <a:cxnLst/>
              <a:rect l="l" t="t" r="r" b="b"/>
              <a:pathLst>
                <a:path w="3777869" h="2147697">
                  <a:moveTo>
                    <a:pt x="0" y="0"/>
                  </a:moveTo>
                  <a:lnTo>
                    <a:pt x="0" y="2147697"/>
                  </a:lnTo>
                  <a:lnTo>
                    <a:pt x="3777869" y="214769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B6D9C14-1E91-0910-EFDD-B612DF5D2D8E}"/>
                </a:ext>
              </a:extLst>
            </p:cNvPr>
            <p:cNvSpPr/>
            <p:nvPr/>
          </p:nvSpPr>
          <p:spPr>
            <a:xfrm>
              <a:off x="63500" y="2205609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D582D53-4A85-E06D-0191-7F6A81ED7FD5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47" y="306419"/>
            <a:ext cx="1855137" cy="333470"/>
            <a:chOff x="0" y="0"/>
            <a:chExt cx="2473516" cy="444627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35BAE38-3D91-3B95-0ABC-78DC0995476A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349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185" y="310261"/>
                  </a:lnTo>
                  <a:lnTo>
                    <a:pt x="210185" y="146558"/>
                  </a:lnTo>
                  <a:cubicBezTo>
                    <a:pt x="210185" y="120523"/>
                    <a:pt x="205105" y="100584"/>
                    <a:pt x="194945" y="86741"/>
                  </a:cubicBezTo>
                  <a:cubicBezTo>
                    <a:pt x="184785" y="72898"/>
                    <a:pt x="169037" y="65913"/>
                    <a:pt x="147955" y="65913"/>
                  </a:cubicBezTo>
                  <a:cubicBezTo>
                    <a:pt x="127127" y="65913"/>
                    <a:pt x="110363" y="73660"/>
                    <a:pt x="97536" y="89154"/>
                  </a:cubicBezTo>
                  <a:cubicBezTo>
                    <a:pt x="84709" y="104648"/>
                    <a:pt x="78232" y="126238"/>
                    <a:pt x="78232" y="153924"/>
                  </a:cubicBezTo>
                  <a:lnTo>
                    <a:pt x="78232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2ECBCF-BE8B-05EE-89C8-483B6EDE4AEC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492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EB811B7-C1A6-AC60-68FD-64E29EDF2305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230989C-C036-3958-D8DF-05F4B1E15C09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FEB63BF-6CC4-78AF-A735-FFA723656A66}"/>
                </a:ext>
              </a:extLst>
            </p:cNvPr>
            <p:cNvSpPr/>
            <p:nvPr/>
          </p:nvSpPr>
          <p:spPr>
            <a:xfrm>
              <a:off x="1537335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835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7DEB1C7-985D-DC7F-6007-D468D8A06DC6}"/>
                </a:ext>
              </a:extLst>
            </p:cNvPr>
            <p:cNvSpPr/>
            <p:nvPr/>
          </p:nvSpPr>
          <p:spPr>
            <a:xfrm>
              <a:off x="1870202" y="63500"/>
              <a:ext cx="268351" cy="317627"/>
            </a:xfrm>
            <a:custGeom>
              <a:avLst/>
              <a:gdLst/>
              <a:ahLst/>
              <a:cxnLst/>
              <a:rect l="l" t="t" r="r" b="b"/>
              <a:pathLst>
                <a:path w="268351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335" y="257302"/>
                  </a:cubicBezTo>
                  <a:cubicBezTo>
                    <a:pt x="157353" y="257302"/>
                    <a:pt x="169926" y="253873"/>
                    <a:pt x="177927" y="246888"/>
                  </a:cubicBezTo>
                  <a:cubicBezTo>
                    <a:pt x="185928" y="239903"/>
                    <a:pt x="189865" y="232029"/>
                    <a:pt x="189865" y="223012"/>
                  </a:cubicBezTo>
                  <a:cubicBezTo>
                    <a:pt x="189865" y="209931"/>
                    <a:pt x="184150" y="201168"/>
                    <a:pt x="172720" y="196469"/>
                  </a:cubicBezTo>
                  <a:cubicBezTo>
                    <a:pt x="161290" y="191770"/>
                    <a:pt x="145415" y="187198"/>
                    <a:pt x="125095" y="182753"/>
                  </a:cubicBezTo>
                  <a:cubicBezTo>
                    <a:pt x="112014" y="179959"/>
                    <a:pt x="98806" y="176403"/>
                    <a:pt x="85344" y="172339"/>
                  </a:cubicBezTo>
                  <a:cubicBezTo>
                    <a:pt x="71882" y="168275"/>
                    <a:pt x="59563" y="163068"/>
                    <a:pt x="48387" y="156718"/>
                  </a:cubicBezTo>
                  <a:cubicBezTo>
                    <a:pt x="37211" y="150368"/>
                    <a:pt x="28067" y="142240"/>
                    <a:pt x="21209" y="132334"/>
                  </a:cubicBezTo>
                  <a:cubicBezTo>
                    <a:pt x="14351" y="122428"/>
                    <a:pt x="10795" y="109982"/>
                    <a:pt x="10795" y="95377"/>
                  </a:cubicBezTo>
                  <a:cubicBezTo>
                    <a:pt x="10795" y="68453"/>
                    <a:pt x="21463" y="45847"/>
                    <a:pt x="42799" y="27559"/>
                  </a:cubicBezTo>
                  <a:cubicBezTo>
                    <a:pt x="64135" y="9271"/>
                    <a:pt x="94488" y="0"/>
                    <a:pt x="133096" y="0"/>
                  </a:cubicBezTo>
                  <a:cubicBezTo>
                    <a:pt x="168910" y="0"/>
                    <a:pt x="197485" y="8382"/>
                    <a:pt x="218948" y="25019"/>
                  </a:cubicBezTo>
                  <a:cubicBezTo>
                    <a:pt x="240411" y="41656"/>
                    <a:pt x="253111" y="64770"/>
                    <a:pt x="257175" y="94107"/>
                  </a:cubicBezTo>
                  <a:lnTo>
                    <a:pt x="183261" y="94107"/>
                  </a:lnTo>
                  <a:cubicBezTo>
                    <a:pt x="178816" y="71755"/>
                    <a:pt x="161925" y="60452"/>
                    <a:pt x="132588" y="60452"/>
                  </a:cubicBezTo>
                  <a:cubicBezTo>
                    <a:pt x="117983" y="60452"/>
                    <a:pt x="106680" y="63373"/>
                    <a:pt x="98679" y="68961"/>
                  </a:cubicBezTo>
                  <a:cubicBezTo>
                    <a:pt x="90678" y="74549"/>
                    <a:pt x="86741" y="81788"/>
                    <a:pt x="86741" y="90297"/>
                  </a:cubicBezTo>
                  <a:cubicBezTo>
                    <a:pt x="86741" y="99314"/>
                    <a:pt x="92583" y="106426"/>
                    <a:pt x="104394" y="111633"/>
                  </a:cubicBezTo>
                  <a:cubicBezTo>
                    <a:pt x="116205" y="116840"/>
                    <a:pt x="131826" y="121793"/>
                    <a:pt x="151384" y="126238"/>
                  </a:cubicBezTo>
                  <a:cubicBezTo>
                    <a:pt x="172593" y="131191"/>
                    <a:pt x="192024" y="136525"/>
                    <a:pt x="209677" y="142367"/>
                  </a:cubicBezTo>
                  <a:cubicBezTo>
                    <a:pt x="227330" y="148209"/>
                    <a:pt x="241554" y="156972"/>
                    <a:pt x="252095" y="168656"/>
                  </a:cubicBezTo>
                  <a:cubicBezTo>
                    <a:pt x="262636" y="180340"/>
                    <a:pt x="267970" y="196850"/>
                    <a:pt x="267970" y="218440"/>
                  </a:cubicBezTo>
                  <a:cubicBezTo>
                    <a:pt x="268351" y="237109"/>
                    <a:pt x="263525" y="254000"/>
                    <a:pt x="253365" y="269113"/>
                  </a:cubicBezTo>
                  <a:cubicBezTo>
                    <a:pt x="243205" y="284226"/>
                    <a:pt x="228473" y="296037"/>
                    <a:pt x="209423" y="304546"/>
                  </a:cubicBezTo>
                  <a:cubicBezTo>
                    <a:pt x="190373" y="313055"/>
                    <a:pt x="167640" y="317373"/>
                    <a:pt x="141605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6307D94-6C7A-49A7-D7F9-5C7B56C74DC9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CBD439A5-F4F5-5D1F-1633-4994AD9F1F26}"/>
              </a:ext>
            </a:extLst>
          </p:cNvPr>
          <p:cNvSpPr txBox="1"/>
          <p:nvPr/>
        </p:nvSpPr>
        <p:spPr>
          <a:xfrm>
            <a:off x="434302" y="1007193"/>
            <a:ext cx="695709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We can help you if...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6861E55-2AFF-A21B-0346-B01182434F20}"/>
              </a:ext>
            </a:extLst>
          </p:cNvPr>
          <p:cNvSpPr txBox="1"/>
          <p:nvPr/>
        </p:nvSpPr>
        <p:spPr>
          <a:xfrm>
            <a:off x="385639" y="2168242"/>
            <a:ext cx="1089689" cy="73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46"/>
              </a:lnSpc>
            </a:pPr>
            <a:r>
              <a:rPr lang="en-US" sz="6000" spc="342" dirty="0">
                <a:solidFill>
                  <a:srgbClr val="FFFFFF"/>
                </a:solidFill>
                <a:latin typeface="Poppins SemiBold" panose="00000700000000000000" pitchFamily="2" charset="0"/>
                <a:ea typeface="IBM Plex Sans"/>
                <a:cs typeface="Poppins SemiBold" panose="00000700000000000000" pitchFamily="2" charset="0"/>
                <a:sym typeface="IBM Plex Sans"/>
              </a:rPr>
              <a:t>01 02 03 04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604F959-D474-6471-5595-8E55A8D2EAC8}"/>
              </a:ext>
            </a:extLst>
          </p:cNvPr>
          <p:cNvSpPr txBox="1"/>
          <p:nvPr/>
        </p:nvSpPr>
        <p:spPr>
          <a:xfrm>
            <a:off x="4108599" y="2879332"/>
            <a:ext cx="12870827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It takes a long time to respond to customers due to time consuming processes involving Bill-of-material (BOM) planning, product configuration and proposal creation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854964D-DE10-8430-0810-1045B44F1731}"/>
              </a:ext>
            </a:extLst>
          </p:cNvPr>
          <p:cNvSpPr txBox="1"/>
          <p:nvPr/>
        </p:nvSpPr>
        <p:spPr>
          <a:xfrm>
            <a:off x="4108599" y="4779093"/>
            <a:ext cx="12503001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For need of automation and structured data, your Sales team is spending more than desired ‘desk time’ manually – to collect data, to work on costing, and to write technical &amp; commercial proposals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249F265-57BB-A38F-E971-6FD2F9A2FBA8}"/>
              </a:ext>
            </a:extLst>
          </p:cNvPr>
          <p:cNvSpPr txBox="1"/>
          <p:nvPr/>
        </p:nvSpPr>
        <p:spPr>
          <a:xfrm>
            <a:off x="4108600" y="6669044"/>
            <a:ext cx="13059136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Your Excel based or legacy systems are not delivering on speed and accuracy on BOM planning, product configuration &amp; proposal creation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7BA246C3-B48D-A7D4-51CD-9F12124A61D1}"/>
              </a:ext>
            </a:extLst>
          </p:cNvPr>
          <p:cNvSpPr txBox="1"/>
          <p:nvPr/>
        </p:nvSpPr>
        <p:spPr>
          <a:xfrm>
            <a:off x="4108600" y="8574958"/>
            <a:ext cx="12503000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You lack integration of your current BOM, configuration and proposal automation systems are not integrated with key functions such as Finance, Engineering, Materials, Manufacturing etc.</a:t>
            </a:r>
          </a:p>
        </p:txBody>
      </p:sp>
    </p:spTree>
    <p:extLst>
      <p:ext uri="{BB962C8B-B14F-4D97-AF65-F5344CB8AC3E}">
        <p14:creationId xmlns:p14="http://schemas.microsoft.com/office/powerpoint/2010/main" val="31956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4D09-A358-C562-1174-B0D28CF2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E67BE5-14FC-B070-6A06-63E34AE40543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2497579"/>
            <a:ext cx="18383250" cy="1707509"/>
            <a:chOff x="0" y="0"/>
            <a:chExt cx="24511000" cy="22766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8409D94-0472-DEE8-8A5F-11C7136674B3}"/>
                </a:ext>
              </a:extLst>
            </p:cNvPr>
            <p:cNvSpPr/>
            <p:nvPr/>
          </p:nvSpPr>
          <p:spPr>
            <a:xfrm>
              <a:off x="63500" y="63500"/>
              <a:ext cx="3777869" cy="2140077"/>
            </a:xfrm>
            <a:custGeom>
              <a:avLst/>
              <a:gdLst/>
              <a:ahLst/>
              <a:cxnLst/>
              <a:rect l="l" t="t" r="r" b="b"/>
              <a:pathLst>
                <a:path w="3777869" h="2140077">
                  <a:moveTo>
                    <a:pt x="0" y="0"/>
                  </a:moveTo>
                  <a:lnTo>
                    <a:pt x="0" y="2140077"/>
                  </a:lnTo>
                  <a:lnTo>
                    <a:pt x="3777869" y="214007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BFFF7F-4E1E-4F85-45AC-97B48D50E1ED}"/>
                </a:ext>
              </a:extLst>
            </p:cNvPr>
            <p:cNvSpPr/>
            <p:nvPr/>
          </p:nvSpPr>
          <p:spPr>
            <a:xfrm>
              <a:off x="63500" y="2200529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2004207-406E-70B8-C38C-C520DF3DE16B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4395349"/>
            <a:ext cx="18383250" cy="1709328"/>
            <a:chOff x="0" y="0"/>
            <a:chExt cx="24511000" cy="22791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E8CFFA-B6BD-0AAF-65EE-BFCA94FA9A55}"/>
                </a:ext>
              </a:extLst>
            </p:cNvPr>
            <p:cNvSpPr/>
            <p:nvPr/>
          </p:nvSpPr>
          <p:spPr>
            <a:xfrm>
              <a:off x="63500" y="63500"/>
              <a:ext cx="3777869" cy="2140077"/>
            </a:xfrm>
            <a:custGeom>
              <a:avLst/>
              <a:gdLst/>
              <a:ahLst/>
              <a:cxnLst/>
              <a:rect l="l" t="t" r="r" b="b"/>
              <a:pathLst>
                <a:path w="3777869" h="2140077">
                  <a:moveTo>
                    <a:pt x="0" y="0"/>
                  </a:moveTo>
                  <a:lnTo>
                    <a:pt x="0" y="2140077"/>
                  </a:lnTo>
                  <a:lnTo>
                    <a:pt x="3777869" y="214007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61C6FF-A8D4-6261-F0FC-52DE6147835A}"/>
                </a:ext>
              </a:extLst>
            </p:cNvPr>
            <p:cNvSpPr/>
            <p:nvPr/>
          </p:nvSpPr>
          <p:spPr>
            <a:xfrm>
              <a:off x="63500" y="2202942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0FE297A-5453-00F3-ADA3-A87AFDE939F0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6293320"/>
            <a:ext cx="18383250" cy="1709328"/>
            <a:chOff x="0" y="0"/>
            <a:chExt cx="24511000" cy="227910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D6241F7-F5A3-B910-855B-78B2D445C40A}"/>
                </a:ext>
              </a:extLst>
            </p:cNvPr>
            <p:cNvSpPr/>
            <p:nvPr/>
          </p:nvSpPr>
          <p:spPr>
            <a:xfrm>
              <a:off x="63500" y="63500"/>
              <a:ext cx="3777869" cy="2147697"/>
            </a:xfrm>
            <a:custGeom>
              <a:avLst/>
              <a:gdLst/>
              <a:ahLst/>
              <a:cxnLst/>
              <a:rect l="l" t="t" r="r" b="b"/>
              <a:pathLst>
                <a:path w="3777869" h="2147697">
                  <a:moveTo>
                    <a:pt x="0" y="0"/>
                  </a:moveTo>
                  <a:lnTo>
                    <a:pt x="0" y="2147697"/>
                  </a:lnTo>
                  <a:lnTo>
                    <a:pt x="3777869" y="214769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BEAC392-016E-3233-B54E-773EE8AEEA43}"/>
                </a:ext>
              </a:extLst>
            </p:cNvPr>
            <p:cNvSpPr/>
            <p:nvPr/>
          </p:nvSpPr>
          <p:spPr>
            <a:xfrm>
              <a:off x="63500" y="2202942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545CEF6-9F71-CF2A-B0FA-3950369FEB0A}"/>
              </a:ext>
            </a:extLst>
          </p:cNvPr>
          <p:cNvGrpSpPr>
            <a:grpSpLocks noChangeAspect="1"/>
          </p:cNvGrpSpPr>
          <p:nvPr/>
        </p:nvGrpSpPr>
        <p:grpSpPr>
          <a:xfrm>
            <a:off x="-47625" y="8191690"/>
            <a:ext cx="18383250" cy="1711376"/>
            <a:chOff x="0" y="0"/>
            <a:chExt cx="24511000" cy="228183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73BCBA1-6B29-8018-FF97-1C36740A439E}"/>
                </a:ext>
              </a:extLst>
            </p:cNvPr>
            <p:cNvSpPr/>
            <p:nvPr/>
          </p:nvSpPr>
          <p:spPr>
            <a:xfrm>
              <a:off x="63500" y="63500"/>
              <a:ext cx="3777869" cy="2147697"/>
            </a:xfrm>
            <a:custGeom>
              <a:avLst/>
              <a:gdLst/>
              <a:ahLst/>
              <a:cxnLst/>
              <a:rect l="l" t="t" r="r" b="b"/>
              <a:pathLst>
                <a:path w="3777869" h="2147697">
                  <a:moveTo>
                    <a:pt x="0" y="0"/>
                  </a:moveTo>
                  <a:lnTo>
                    <a:pt x="0" y="2147697"/>
                  </a:lnTo>
                  <a:lnTo>
                    <a:pt x="3777869" y="2147697"/>
                  </a:lnTo>
                  <a:lnTo>
                    <a:pt x="3777869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C915D35-0DE4-0C27-DBF9-598845817C68}"/>
                </a:ext>
              </a:extLst>
            </p:cNvPr>
            <p:cNvSpPr/>
            <p:nvPr/>
          </p:nvSpPr>
          <p:spPr>
            <a:xfrm>
              <a:off x="63500" y="2205609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0" y="12700"/>
                  </a:lnTo>
                  <a:lnTo>
                    <a:pt x="24384000" y="127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8FF5A45-F60C-4DDC-B0FB-5D801F4C9401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47" y="306419"/>
            <a:ext cx="1855137" cy="333470"/>
            <a:chOff x="0" y="0"/>
            <a:chExt cx="2473516" cy="444627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B0442C5-EFC7-1BB7-A1B2-9A13793250AE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349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185" y="310261"/>
                  </a:lnTo>
                  <a:lnTo>
                    <a:pt x="210185" y="146558"/>
                  </a:lnTo>
                  <a:cubicBezTo>
                    <a:pt x="210185" y="120523"/>
                    <a:pt x="205105" y="100584"/>
                    <a:pt x="194945" y="86741"/>
                  </a:cubicBezTo>
                  <a:cubicBezTo>
                    <a:pt x="184785" y="72898"/>
                    <a:pt x="169037" y="65913"/>
                    <a:pt x="147955" y="65913"/>
                  </a:cubicBezTo>
                  <a:cubicBezTo>
                    <a:pt x="127127" y="65913"/>
                    <a:pt x="110363" y="73660"/>
                    <a:pt x="97536" y="89154"/>
                  </a:cubicBezTo>
                  <a:cubicBezTo>
                    <a:pt x="84709" y="104648"/>
                    <a:pt x="78232" y="126238"/>
                    <a:pt x="78232" y="153924"/>
                  </a:cubicBezTo>
                  <a:lnTo>
                    <a:pt x="78232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704B74A-7065-9EA5-15C3-E02C12857CF9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492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3FC73DB-D76A-C115-9C8B-6BEE9B03DAEB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7B08F63-A944-524E-64F3-5A67421357FE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0566459-EF1F-13D6-CAF1-D4547DB60F2B}"/>
                </a:ext>
              </a:extLst>
            </p:cNvPr>
            <p:cNvSpPr/>
            <p:nvPr/>
          </p:nvSpPr>
          <p:spPr>
            <a:xfrm>
              <a:off x="1537335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835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1049" y="175006"/>
                    <a:pt x="33020" y="157480"/>
                  </a:cubicBezTo>
                  <a:cubicBezTo>
                    <a:pt x="54991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3073" y="87757"/>
                    <a:pt x="191262" y="77978"/>
                  </a:cubicBezTo>
                  <a:cubicBezTo>
                    <a:pt x="179451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891" y="66929"/>
                    <a:pt x="29718" y="50673"/>
                  </a:cubicBezTo>
                  <a:cubicBezTo>
                    <a:pt x="42545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36F2541-7F0D-6C8D-65FB-EA3C3ADD507B}"/>
                </a:ext>
              </a:extLst>
            </p:cNvPr>
            <p:cNvSpPr/>
            <p:nvPr/>
          </p:nvSpPr>
          <p:spPr>
            <a:xfrm>
              <a:off x="1870202" y="63500"/>
              <a:ext cx="268351" cy="317627"/>
            </a:xfrm>
            <a:custGeom>
              <a:avLst/>
              <a:gdLst/>
              <a:ahLst/>
              <a:cxnLst/>
              <a:rect l="l" t="t" r="r" b="b"/>
              <a:pathLst>
                <a:path w="268351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335" y="257302"/>
                  </a:cubicBezTo>
                  <a:cubicBezTo>
                    <a:pt x="157353" y="257302"/>
                    <a:pt x="169926" y="253873"/>
                    <a:pt x="177927" y="246888"/>
                  </a:cubicBezTo>
                  <a:cubicBezTo>
                    <a:pt x="185928" y="239903"/>
                    <a:pt x="189865" y="232029"/>
                    <a:pt x="189865" y="223012"/>
                  </a:cubicBezTo>
                  <a:cubicBezTo>
                    <a:pt x="189865" y="209931"/>
                    <a:pt x="184150" y="201168"/>
                    <a:pt x="172720" y="196469"/>
                  </a:cubicBezTo>
                  <a:cubicBezTo>
                    <a:pt x="161290" y="191770"/>
                    <a:pt x="145415" y="187198"/>
                    <a:pt x="125095" y="182753"/>
                  </a:cubicBezTo>
                  <a:cubicBezTo>
                    <a:pt x="112014" y="179959"/>
                    <a:pt x="98806" y="176403"/>
                    <a:pt x="85344" y="172339"/>
                  </a:cubicBezTo>
                  <a:cubicBezTo>
                    <a:pt x="71882" y="168275"/>
                    <a:pt x="59563" y="163068"/>
                    <a:pt x="48387" y="156718"/>
                  </a:cubicBezTo>
                  <a:cubicBezTo>
                    <a:pt x="37211" y="150368"/>
                    <a:pt x="28067" y="142240"/>
                    <a:pt x="21209" y="132334"/>
                  </a:cubicBezTo>
                  <a:cubicBezTo>
                    <a:pt x="14351" y="122428"/>
                    <a:pt x="10795" y="109982"/>
                    <a:pt x="10795" y="95377"/>
                  </a:cubicBezTo>
                  <a:cubicBezTo>
                    <a:pt x="10795" y="68453"/>
                    <a:pt x="21463" y="45847"/>
                    <a:pt x="42799" y="27559"/>
                  </a:cubicBezTo>
                  <a:cubicBezTo>
                    <a:pt x="64135" y="9271"/>
                    <a:pt x="94488" y="0"/>
                    <a:pt x="133096" y="0"/>
                  </a:cubicBezTo>
                  <a:cubicBezTo>
                    <a:pt x="168910" y="0"/>
                    <a:pt x="197485" y="8382"/>
                    <a:pt x="218948" y="25019"/>
                  </a:cubicBezTo>
                  <a:cubicBezTo>
                    <a:pt x="240411" y="41656"/>
                    <a:pt x="253111" y="64770"/>
                    <a:pt x="257175" y="94107"/>
                  </a:cubicBezTo>
                  <a:lnTo>
                    <a:pt x="183261" y="94107"/>
                  </a:lnTo>
                  <a:cubicBezTo>
                    <a:pt x="178816" y="71755"/>
                    <a:pt x="161925" y="60452"/>
                    <a:pt x="132588" y="60452"/>
                  </a:cubicBezTo>
                  <a:cubicBezTo>
                    <a:pt x="117983" y="60452"/>
                    <a:pt x="106680" y="63373"/>
                    <a:pt x="98679" y="68961"/>
                  </a:cubicBezTo>
                  <a:cubicBezTo>
                    <a:pt x="90678" y="74549"/>
                    <a:pt x="86741" y="81788"/>
                    <a:pt x="86741" y="90297"/>
                  </a:cubicBezTo>
                  <a:cubicBezTo>
                    <a:pt x="86741" y="99314"/>
                    <a:pt x="92583" y="106426"/>
                    <a:pt x="104394" y="111633"/>
                  </a:cubicBezTo>
                  <a:cubicBezTo>
                    <a:pt x="116205" y="116840"/>
                    <a:pt x="131826" y="121793"/>
                    <a:pt x="151384" y="126238"/>
                  </a:cubicBezTo>
                  <a:cubicBezTo>
                    <a:pt x="172593" y="131191"/>
                    <a:pt x="192024" y="136525"/>
                    <a:pt x="209677" y="142367"/>
                  </a:cubicBezTo>
                  <a:cubicBezTo>
                    <a:pt x="227330" y="148209"/>
                    <a:pt x="241554" y="156972"/>
                    <a:pt x="252095" y="168656"/>
                  </a:cubicBezTo>
                  <a:cubicBezTo>
                    <a:pt x="262636" y="180340"/>
                    <a:pt x="267970" y="196850"/>
                    <a:pt x="267970" y="218440"/>
                  </a:cubicBezTo>
                  <a:cubicBezTo>
                    <a:pt x="268351" y="237109"/>
                    <a:pt x="263525" y="254000"/>
                    <a:pt x="253365" y="269113"/>
                  </a:cubicBezTo>
                  <a:cubicBezTo>
                    <a:pt x="243205" y="284226"/>
                    <a:pt x="228473" y="296037"/>
                    <a:pt x="209423" y="304546"/>
                  </a:cubicBezTo>
                  <a:cubicBezTo>
                    <a:pt x="190373" y="313055"/>
                    <a:pt x="167640" y="317373"/>
                    <a:pt x="141605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36DE1E2-3596-A352-063C-10B8BB1E7E96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D6A62231-7D25-8BB2-410D-63327E08BC7F}"/>
              </a:ext>
            </a:extLst>
          </p:cNvPr>
          <p:cNvSpPr txBox="1"/>
          <p:nvPr/>
        </p:nvSpPr>
        <p:spPr>
          <a:xfrm>
            <a:off x="434302" y="1007193"/>
            <a:ext cx="695709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We can help you if...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B496EBF-E5CD-F12B-11D5-A7CDF420433E}"/>
              </a:ext>
            </a:extLst>
          </p:cNvPr>
          <p:cNvSpPr txBox="1"/>
          <p:nvPr/>
        </p:nvSpPr>
        <p:spPr>
          <a:xfrm>
            <a:off x="385639" y="2168242"/>
            <a:ext cx="1089689" cy="734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46"/>
              </a:lnSpc>
            </a:pPr>
            <a:r>
              <a:rPr lang="en-US" sz="6000" spc="342" dirty="0">
                <a:solidFill>
                  <a:srgbClr val="FFFFFF"/>
                </a:solidFill>
                <a:latin typeface="Poppins SemiBold" panose="00000700000000000000" pitchFamily="2" charset="0"/>
                <a:ea typeface="IBM Plex Sans"/>
                <a:cs typeface="Poppins SemiBold" panose="00000700000000000000" pitchFamily="2" charset="0"/>
                <a:sym typeface="IBM Plex Sans"/>
              </a:rPr>
              <a:t>05 06 07 08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900F85A-8CBA-74D3-49AA-BF520BCEDF31}"/>
              </a:ext>
            </a:extLst>
          </p:cNvPr>
          <p:cNvSpPr txBox="1"/>
          <p:nvPr/>
        </p:nvSpPr>
        <p:spPr>
          <a:xfrm>
            <a:off x="4108599" y="2879332"/>
            <a:ext cx="12870827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You are paying high license costs for off-the-shelf products while the functionality &amp; workflows are not tailored to your unique processes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FDF73AB-8FDE-4ED6-E8C3-4CF25B5E4FD2}"/>
              </a:ext>
            </a:extLst>
          </p:cNvPr>
          <p:cNvSpPr txBox="1"/>
          <p:nvPr/>
        </p:nvSpPr>
        <p:spPr>
          <a:xfrm>
            <a:off x="4108599" y="4779093"/>
            <a:ext cx="12503001" cy="39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You feel an acute need for an integrated system that is tailored for your unique sales processes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C8A48A0-89A2-FC3D-1FB9-0C36E61D795C}"/>
              </a:ext>
            </a:extLst>
          </p:cNvPr>
          <p:cNvSpPr txBox="1"/>
          <p:nvPr/>
        </p:nvSpPr>
        <p:spPr>
          <a:xfrm>
            <a:off x="4108600" y="6669044"/>
            <a:ext cx="13059136" cy="39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You are experiencing high Total Cost of Ownership (TCO) on the current systems 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747BD041-4759-CADF-791F-F3ED08927F39}"/>
              </a:ext>
            </a:extLst>
          </p:cNvPr>
          <p:cNvSpPr txBox="1"/>
          <p:nvPr/>
        </p:nvSpPr>
        <p:spPr>
          <a:xfrm>
            <a:off x="4108600" y="8574958"/>
            <a:ext cx="12503000" cy="39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900" dirty="0">
                <a:latin typeface="Poppins" panose="00000500000000000000" pitchFamily="2" charset="0"/>
                <a:cs typeface="Poppins" panose="00000500000000000000" pitchFamily="2" charset="0"/>
              </a:rPr>
              <a:t>Delays, issues in accuracy, slower decision making etc. are impacting your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27740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B920-A67C-C125-110D-9D624F4DE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C994C9C-9037-EF3E-E0A5-DAA23CAF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8286223" cy="10287000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0D85B319-4D42-C98A-2106-BE76CFFC465D}"/>
              </a:ext>
            </a:extLst>
          </p:cNvPr>
          <p:cNvSpPr txBox="1"/>
          <p:nvPr/>
        </p:nvSpPr>
        <p:spPr>
          <a:xfrm>
            <a:off x="11228293" y="1052206"/>
            <a:ext cx="6336687" cy="134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Enhance efficiency in integration &amp; alignment between your Sales, Engineering, Costing &amp; other relevant functions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B432CF3-82A5-E703-1D72-5C8467DA4304}"/>
              </a:ext>
            </a:extLst>
          </p:cNvPr>
          <p:cNvSpPr txBox="1"/>
          <p:nvPr/>
        </p:nvSpPr>
        <p:spPr>
          <a:xfrm>
            <a:off x="716394" y="1008604"/>
            <a:ext cx="781800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5400" dirty="0">
                <a:latin typeface="Poppins Medium" panose="00000600000000000000" pitchFamily="2" charset="0"/>
                <a:cs typeface="Poppins Medium" panose="00000600000000000000" pitchFamily="2" charset="0"/>
              </a:rPr>
              <a:t>How our ‘mini-apps’ impact your business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BEBE20C-8E80-4D77-8DC9-CD4889426B55}"/>
              </a:ext>
            </a:extLst>
          </p:cNvPr>
          <p:cNvSpPr txBox="1"/>
          <p:nvPr/>
        </p:nvSpPr>
        <p:spPr>
          <a:xfrm>
            <a:off x="716394" y="3008504"/>
            <a:ext cx="5836806" cy="18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Our goal is to help reduce your complex sales process cycle times, enabling faster response to customers and shorter customer acquisition cycle times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275340-C469-C87B-3E34-3707FB1BD274}"/>
              </a:ext>
            </a:extLst>
          </p:cNvPr>
          <p:cNvSpPr txBox="1"/>
          <p:nvPr/>
        </p:nvSpPr>
        <p:spPr>
          <a:xfrm>
            <a:off x="9951644" y="259974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426AE85-6620-4684-085F-81305FCE4F9B}"/>
              </a:ext>
            </a:extLst>
          </p:cNvPr>
          <p:cNvSpPr txBox="1"/>
          <p:nvPr/>
        </p:nvSpPr>
        <p:spPr>
          <a:xfrm>
            <a:off x="11228303" y="3033465"/>
            <a:ext cx="6178520" cy="134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Increase speed of proposal creation &amp; submissions, hence enable higher volume of closures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3ACB4878-8FDE-645E-8B0D-D30FA1B0324D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AA35B5F-0A7D-A081-812A-407E5BAAABA1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5B4D2577-7161-12F1-6643-2ABFAF839A2A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5A5BDD3F-38E7-0E09-7902-AA0CA928949B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A39735EA-DC29-A6F0-E884-10ABCF6585A4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7BC90E89-4AB1-8436-EA54-166552E13811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7DB7F144-2A70-8F29-2D32-739E07D2E42C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7E5BBA9-9822-DC9D-57AF-31BEC16E15B8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90612526-3565-3276-1FB7-147F127EC402}"/>
              </a:ext>
            </a:extLst>
          </p:cNvPr>
          <p:cNvSpPr txBox="1"/>
          <p:nvPr/>
        </p:nvSpPr>
        <p:spPr>
          <a:xfrm>
            <a:off x="9947667" y="2091604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02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AD60D50E-F628-B85B-95D2-45B911F388FB}"/>
              </a:ext>
            </a:extLst>
          </p:cNvPr>
          <p:cNvSpPr txBox="1"/>
          <p:nvPr/>
        </p:nvSpPr>
        <p:spPr>
          <a:xfrm>
            <a:off x="11228293" y="5194186"/>
            <a:ext cx="6178520" cy="134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100% configured to your unique BOM creation, product configuration, costing &amp; proposal processes. No generic functionality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2C8DC152-6D93-ED40-447D-68DD6E4AF3F9}"/>
              </a:ext>
            </a:extLst>
          </p:cNvPr>
          <p:cNvSpPr txBox="1"/>
          <p:nvPr/>
        </p:nvSpPr>
        <p:spPr>
          <a:xfrm>
            <a:off x="9947657" y="4252325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03</a:t>
            </a: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id="{8A8DD00E-1BA6-C1B2-25AB-824E0D0BF719}"/>
              </a:ext>
            </a:extLst>
          </p:cNvPr>
          <p:cNvSpPr txBox="1"/>
          <p:nvPr/>
        </p:nvSpPr>
        <p:spPr>
          <a:xfrm>
            <a:off x="11228293" y="7816572"/>
            <a:ext cx="6178520" cy="18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Strong workflows and real-time data &amp; analysis at all levels of decision influencing &amp; decision making process. Enabling faster &amp; effective decisions 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50C4FFE6-60D0-FFAA-6A7E-B7CE74D7D4C0}"/>
              </a:ext>
            </a:extLst>
          </p:cNvPr>
          <p:cNvSpPr txBox="1"/>
          <p:nvPr/>
        </p:nvSpPr>
        <p:spPr>
          <a:xfrm>
            <a:off x="9947657" y="6874711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04</a:t>
            </a:r>
          </a:p>
        </p:txBody>
      </p:sp>
      <p:grpSp>
        <p:nvGrpSpPr>
          <p:cNvPr id="61" name="Group 10">
            <a:extLst>
              <a:ext uri="{FF2B5EF4-FFF2-40B4-BE49-F238E27FC236}">
                <a16:creationId xmlns:a16="http://schemas.microsoft.com/office/drawing/2014/main" id="{0EF76DD0-CA6C-798D-3488-43E430DE10CB}"/>
              </a:ext>
            </a:extLst>
          </p:cNvPr>
          <p:cNvGrpSpPr>
            <a:grpSpLocks noChangeAspect="1"/>
          </p:cNvGrpSpPr>
          <p:nvPr/>
        </p:nvGrpSpPr>
        <p:grpSpPr>
          <a:xfrm>
            <a:off x="236506" y="6057900"/>
            <a:ext cx="7756922" cy="3568856"/>
            <a:chOff x="0" y="0"/>
            <a:chExt cx="10342562" cy="4758474"/>
          </a:xfrm>
        </p:grpSpPr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6C1ADA54-CFF9-FA7A-8C92-A094A3A05EF3}"/>
                </a:ext>
              </a:extLst>
            </p:cNvPr>
            <p:cNvSpPr/>
            <p:nvPr/>
          </p:nvSpPr>
          <p:spPr>
            <a:xfrm>
              <a:off x="635000" y="635000"/>
              <a:ext cx="5590921" cy="3488563"/>
            </a:xfrm>
            <a:custGeom>
              <a:avLst/>
              <a:gdLst/>
              <a:ahLst/>
              <a:cxnLst/>
              <a:rect l="l" t="t" r="r" b="b"/>
              <a:pathLst>
                <a:path w="5590921" h="3488563">
                  <a:moveTo>
                    <a:pt x="0" y="3483737"/>
                  </a:moveTo>
                  <a:lnTo>
                    <a:pt x="0" y="86995"/>
                  </a:lnTo>
                  <a:lnTo>
                    <a:pt x="0" y="82169"/>
                  </a:lnTo>
                  <a:lnTo>
                    <a:pt x="4826" y="82169"/>
                  </a:lnTo>
                  <a:lnTo>
                    <a:pt x="778764" y="82169"/>
                  </a:lnTo>
                  <a:lnTo>
                    <a:pt x="782828" y="82169"/>
                  </a:lnTo>
                  <a:lnTo>
                    <a:pt x="783463" y="86106"/>
                  </a:lnTo>
                  <a:lnTo>
                    <a:pt x="858774" y="544957"/>
                  </a:lnTo>
                  <a:lnTo>
                    <a:pt x="854075" y="545719"/>
                  </a:lnTo>
                  <a:lnTo>
                    <a:pt x="850138" y="543052"/>
                  </a:lnTo>
                  <a:cubicBezTo>
                    <a:pt x="960120" y="378079"/>
                    <a:pt x="1105662" y="246380"/>
                    <a:pt x="1286637" y="147701"/>
                  </a:cubicBezTo>
                  <a:lnTo>
                    <a:pt x="1286637" y="147701"/>
                  </a:lnTo>
                  <a:lnTo>
                    <a:pt x="1286637" y="147701"/>
                  </a:lnTo>
                  <a:cubicBezTo>
                    <a:pt x="1467612" y="49276"/>
                    <a:pt x="1677289" y="0"/>
                    <a:pt x="1915414" y="0"/>
                  </a:cubicBezTo>
                  <a:lnTo>
                    <a:pt x="1915414" y="4826"/>
                  </a:lnTo>
                  <a:lnTo>
                    <a:pt x="1915414" y="0"/>
                  </a:lnTo>
                  <a:cubicBezTo>
                    <a:pt x="2441829" y="0"/>
                    <a:pt x="2815717" y="203962"/>
                    <a:pt x="3035935" y="612013"/>
                  </a:cubicBezTo>
                  <a:lnTo>
                    <a:pt x="3031744" y="614299"/>
                  </a:lnTo>
                  <a:lnTo>
                    <a:pt x="3027807" y="611632"/>
                  </a:lnTo>
                  <a:cubicBezTo>
                    <a:pt x="3151505" y="423799"/>
                    <a:pt x="3317622" y="274828"/>
                    <a:pt x="3526029" y="164846"/>
                  </a:cubicBezTo>
                  <a:lnTo>
                    <a:pt x="3528188" y="169037"/>
                  </a:lnTo>
                  <a:lnTo>
                    <a:pt x="3526029" y="164846"/>
                  </a:lnTo>
                  <a:cubicBezTo>
                    <a:pt x="3734435" y="54991"/>
                    <a:pt x="3962400" y="0"/>
                    <a:pt x="4209669" y="0"/>
                  </a:cubicBezTo>
                  <a:lnTo>
                    <a:pt x="4209669" y="4826"/>
                  </a:lnTo>
                  <a:lnTo>
                    <a:pt x="4209669" y="0"/>
                  </a:lnTo>
                  <a:cubicBezTo>
                    <a:pt x="4653407" y="0"/>
                    <a:pt x="4995037" y="132842"/>
                    <a:pt x="5233543" y="398780"/>
                  </a:cubicBezTo>
                  <a:lnTo>
                    <a:pt x="5233543" y="398780"/>
                  </a:lnTo>
                  <a:lnTo>
                    <a:pt x="5233543" y="398780"/>
                  </a:lnTo>
                  <a:cubicBezTo>
                    <a:pt x="5471922" y="664845"/>
                    <a:pt x="5590921" y="1054227"/>
                    <a:pt x="5590921" y="1566164"/>
                  </a:cubicBezTo>
                  <a:lnTo>
                    <a:pt x="5586095" y="1566164"/>
                  </a:lnTo>
                  <a:lnTo>
                    <a:pt x="5590921" y="1566164"/>
                  </a:lnTo>
                  <a:lnTo>
                    <a:pt x="5590921" y="3483737"/>
                  </a:lnTo>
                  <a:lnTo>
                    <a:pt x="5590921" y="3488563"/>
                  </a:lnTo>
                  <a:lnTo>
                    <a:pt x="5586095" y="3488563"/>
                  </a:lnTo>
                  <a:lnTo>
                    <a:pt x="4709541" y="3488563"/>
                  </a:lnTo>
                  <a:lnTo>
                    <a:pt x="4704715" y="3488563"/>
                  </a:lnTo>
                  <a:lnTo>
                    <a:pt x="4704715" y="3483737"/>
                  </a:lnTo>
                  <a:lnTo>
                    <a:pt x="4704715" y="1648333"/>
                  </a:lnTo>
                  <a:lnTo>
                    <a:pt x="4709541" y="1648333"/>
                  </a:lnTo>
                  <a:lnTo>
                    <a:pt x="4704715" y="1648333"/>
                  </a:lnTo>
                  <a:cubicBezTo>
                    <a:pt x="4704715" y="1356741"/>
                    <a:pt x="4648835" y="1134110"/>
                    <a:pt x="4537837" y="980059"/>
                  </a:cubicBezTo>
                  <a:lnTo>
                    <a:pt x="4541646" y="977265"/>
                  </a:lnTo>
                  <a:lnTo>
                    <a:pt x="4537837" y="980059"/>
                  </a:lnTo>
                  <a:cubicBezTo>
                    <a:pt x="4426965" y="826389"/>
                    <a:pt x="4256277" y="749173"/>
                    <a:pt x="4024630" y="749173"/>
                  </a:cubicBezTo>
                  <a:lnTo>
                    <a:pt x="4024630" y="744347"/>
                  </a:lnTo>
                  <a:lnTo>
                    <a:pt x="4024630" y="749173"/>
                  </a:lnTo>
                  <a:cubicBezTo>
                    <a:pt x="3788537" y="749173"/>
                    <a:pt x="3599307" y="835406"/>
                    <a:pt x="3456432" y="1007745"/>
                  </a:cubicBezTo>
                  <a:lnTo>
                    <a:pt x="3452749" y="1004697"/>
                  </a:lnTo>
                  <a:lnTo>
                    <a:pt x="3456432" y="1007745"/>
                  </a:lnTo>
                  <a:cubicBezTo>
                    <a:pt x="3313557" y="1180211"/>
                    <a:pt x="3241802" y="1420876"/>
                    <a:pt x="3241802" y="1730629"/>
                  </a:cubicBezTo>
                  <a:lnTo>
                    <a:pt x="3236976" y="1730629"/>
                  </a:lnTo>
                  <a:lnTo>
                    <a:pt x="3241802" y="1730629"/>
                  </a:lnTo>
                  <a:lnTo>
                    <a:pt x="3241802" y="3483737"/>
                  </a:lnTo>
                  <a:lnTo>
                    <a:pt x="3241802" y="3488563"/>
                  </a:lnTo>
                  <a:lnTo>
                    <a:pt x="3236976" y="3488563"/>
                  </a:lnTo>
                  <a:lnTo>
                    <a:pt x="2360422" y="3488563"/>
                  </a:lnTo>
                  <a:lnTo>
                    <a:pt x="2355596" y="3488563"/>
                  </a:lnTo>
                  <a:lnTo>
                    <a:pt x="2355596" y="3483737"/>
                  </a:lnTo>
                  <a:lnTo>
                    <a:pt x="2355596" y="1648333"/>
                  </a:lnTo>
                  <a:lnTo>
                    <a:pt x="2360422" y="1648333"/>
                  </a:lnTo>
                  <a:lnTo>
                    <a:pt x="2355596" y="1648333"/>
                  </a:lnTo>
                  <a:cubicBezTo>
                    <a:pt x="2355596" y="1356741"/>
                    <a:pt x="2298573" y="1134110"/>
                    <a:pt x="2185289" y="980059"/>
                  </a:cubicBezTo>
                  <a:lnTo>
                    <a:pt x="2189099" y="977265"/>
                  </a:lnTo>
                  <a:lnTo>
                    <a:pt x="2185289" y="980059"/>
                  </a:lnTo>
                  <a:cubicBezTo>
                    <a:pt x="2072259" y="826389"/>
                    <a:pt x="1898015" y="749173"/>
                    <a:pt x="1661795" y="749173"/>
                  </a:cubicBezTo>
                  <a:lnTo>
                    <a:pt x="1661795" y="744347"/>
                  </a:lnTo>
                  <a:lnTo>
                    <a:pt x="1661795" y="749173"/>
                  </a:lnTo>
                  <a:cubicBezTo>
                    <a:pt x="1430274" y="749173"/>
                    <a:pt x="1243330" y="835406"/>
                    <a:pt x="1100455" y="1007745"/>
                  </a:cubicBezTo>
                  <a:lnTo>
                    <a:pt x="1096772" y="1004697"/>
                  </a:lnTo>
                  <a:lnTo>
                    <a:pt x="1100455" y="1007745"/>
                  </a:lnTo>
                  <a:cubicBezTo>
                    <a:pt x="957580" y="1180211"/>
                    <a:pt x="885825" y="1420876"/>
                    <a:pt x="885825" y="1730629"/>
                  </a:cubicBezTo>
                  <a:lnTo>
                    <a:pt x="880999" y="1730629"/>
                  </a:lnTo>
                  <a:lnTo>
                    <a:pt x="885825" y="1730629"/>
                  </a:lnTo>
                  <a:lnTo>
                    <a:pt x="885825" y="3483737"/>
                  </a:lnTo>
                  <a:lnTo>
                    <a:pt x="885825" y="3488563"/>
                  </a:lnTo>
                  <a:lnTo>
                    <a:pt x="880999" y="3488563"/>
                  </a:lnTo>
                  <a:lnTo>
                    <a:pt x="4826" y="3488563"/>
                  </a:lnTo>
                  <a:lnTo>
                    <a:pt x="0" y="3488563"/>
                  </a:lnTo>
                  <a:lnTo>
                    <a:pt x="0" y="3483737"/>
                  </a:lnTo>
                  <a:moveTo>
                    <a:pt x="9525" y="3483737"/>
                  </a:moveTo>
                  <a:lnTo>
                    <a:pt x="4699" y="3483737"/>
                  </a:lnTo>
                  <a:lnTo>
                    <a:pt x="4699" y="3478911"/>
                  </a:lnTo>
                  <a:lnTo>
                    <a:pt x="881380" y="3478911"/>
                  </a:lnTo>
                  <a:lnTo>
                    <a:pt x="881380" y="3483737"/>
                  </a:lnTo>
                  <a:lnTo>
                    <a:pt x="876554" y="3483737"/>
                  </a:lnTo>
                  <a:lnTo>
                    <a:pt x="876554" y="1730502"/>
                  </a:lnTo>
                  <a:cubicBezTo>
                    <a:pt x="876554" y="1419352"/>
                    <a:pt x="948690" y="1176274"/>
                    <a:pt x="1093343" y="1001522"/>
                  </a:cubicBezTo>
                  <a:lnTo>
                    <a:pt x="1093343" y="1001522"/>
                  </a:lnTo>
                  <a:lnTo>
                    <a:pt x="1093343" y="1001522"/>
                  </a:lnTo>
                  <a:cubicBezTo>
                    <a:pt x="1238123" y="826897"/>
                    <a:pt x="1427861" y="739521"/>
                    <a:pt x="1662049" y="739521"/>
                  </a:cubicBezTo>
                  <a:cubicBezTo>
                    <a:pt x="1900555" y="739521"/>
                    <a:pt x="2077974" y="817626"/>
                    <a:pt x="2193290" y="974344"/>
                  </a:cubicBezTo>
                  <a:lnTo>
                    <a:pt x="2193290" y="974344"/>
                  </a:lnTo>
                  <a:lnTo>
                    <a:pt x="2193290" y="974344"/>
                  </a:lnTo>
                  <a:cubicBezTo>
                    <a:pt x="2308225" y="1130681"/>
                    <a:pt x="2365375" y="1355598"/>
                    <a:pt x="2365375" y="1648206"/>
                  </a:cubicBezTo>
                  <a:lnTo>
                    <a:pt x="2365375" y="3483737"/>
                  </a:lnTo>
                  <a:lnTo>
                    <a:pt x="2360549" y="3483737"/>
                  </a:lnTo>
                  <a:lnTo>
                    <a:pt x="2360549" y="3478911"/>
                  </a:lnTo>
                  <a:lnTo>
                    <a:pt x="3237230" y="3478911"/>
                  </a:lnTo>
                  <a:lnTo>
                    <a:pt x="3237230" y="3483737"/>
                  </a:lnTo>
                  <a:lnTo>
                    <a:pt x="3232404" y="3483737"/>
                  </a:lnTo>
                  <a:lnTo>
                    <a:pt x="3232404" y="1730502"/>
                  </a:lnTo>
                  <a:cubicBezTo>
                    <a:pt x="3232404" y="1419352"/>
                    <a:pt x="3304413" y="1176274"/>
                    <a:pt x="3449193" y="1001522"/>
                  </a:cubicBezTo>
                  <a:lnTo>
                    <a:pt x="3449193" y="1001522"/>
                  </a:lnTo>
                  <a:lnTo>
                    <a:pt x="3449193" y="1001522"/>
                  </a:lnTo>
                  <a:cubicBezTo>
                    <a:pt x="3593973" y="826897"/>
                    <a:pt x="3785870" y="739521"/>
                    <a:pt x="4024630" y="739521"/>
                  </a:cubicBezTo>
                  <a:cubicBezTo>
                    <a:pt x="4258691" y="739521"/>
                    <a:pt x="4432554" y="817626"/>
                    <a:pt x="4545584" y="974344"/>
                  </a:cubicBezTo>
                  <a:lnTo>
                    <a:pt x="4545584" y="974344"/>
                  </a:lnTo>
                  <a:lnTo>
                    <a:pt x="4545584" y="974344"/>
                  </a:lnTo>
                  <a:cubicBezTo>
                    <a:pt x="4658233" y="1130681"/>
                    <a:pt x="4714240" y="1355598"/>
                    <a:pt x="4714240" y="1648206"/>
                  </a:cubicBezTo>
                  <a:lnTo>
                    <a:pt x="4714240" y="3483737"/>
                  </a:lnTo>
                  <a:lnTo>
                    <a:pt x="4709414" y="3483737"/>
                  </a:lnTo>
                  <a:lnTo>
                    <a:pt x="4709414" y="3478911"/>
                  </a:lnTo>
                  <a:lnTo>
                    <a:pt x="5585968" y="3478911"/>
                  </a:lnTo>
                  <a:lnTo>
                    <a:pt x="5585968" y="3483737"/>
                  </a:lnTo>
                  <a:lnTo>
                    <a:pt x="5581142" y="3483737"/>
                  </a:lnTo>
                  <a:lnTo>
                    <a:pt x="5581142" y="1566164"/>
                  </a:lnTo>
                  <a:cubicBezTo>
                    <a:pt x="5581142" y="1055624"/>
                    <a:pt x="5462524" y="668782"/>
                    <a:pt x="5226176" y="405130"/>
                  </a:cubicBezTo>
                  <a:lnTo>
                    <a:pt x="5229732" y="401955"/>
                  </a:lnTo>
                  <a:lnTo>
                    <a:pt x="5226176" y="405130"/>
                  </a:lnTo>
                  <a:cubicBezTo>
                    <a:pt x="4989830" y="141605"/>
                    <a:pt x="4651120" y="9525"/>
                    <a:pt x="4209287" y="9525"/>
                  </a:cubicBezTo>
                  <a:cubicBezTo>
                    <a:pt x="3963542" y="9525"/>
                    <a:pt x="3737101" y="64135"/>
                    <a:pt x="3530091" y="173355"/>
                  </a:cubicBezTo>
                  <a:lnTo>
                    <a:pt x="3530091" y="173355"/>
                  </a:lnTo>
                  <a:lnTo>
                    <a:pt x="3530091" y="173355"/>
                  </a:lnTo>
                  <a:cubicBezTo>
                    <a:pt x="3322954" y="282575"/>
                    <a:pt x="3158108" y="430403"/>
                    <a:pt x="3035299" y="616966"/>
                  </a:cubicBezTo>
                  <a:lnTo>
                    <a:pt x="3030854" y="623570"/>
                  </a:lnTo>
                  <a:lnTo>
                    <a:pt x="3027044" y="616585"/>
                  </a:lnTo>
                  <a:cubicBezTo>
                    <a:pt x="2808858" y="212090"/>
                    <a:pt x="2438526" y="9525"/>
                    <a:pt x="1915032" y="9525"/>
                  </a:cubicBezTo>
                  <a:cubicBezTo>
                    <a:pt x="1678304" y="9525"/>
                    <a:pt x="1470151" y="58547"/>
                    <a:pt x="1290700" y="156210"/>
                  </a:cubicBezTo>
                  <a:lnTo>
                    <a:pt x="1288414" y="152019"/>
                  </a:lnTo>
                  <a:lnTo>
                    <a:pt x="1290700" y="156210"/>
                  </a:lnTo>
                  <a:cubicBezTo>
                    <a:pt x="1110995" y="254127"/>
                    <a:pt x="966596" y="384810"/>
                    <a:pt x="857503" y="548386"/>
                  </a:cubicBezTo>
                  <a:lnTo>
                    <a:pt x="850772" y="558419"/>
                  </a:lnTo>
                  <a:lnTo>
                    <a:pt x="848867" y="546481"/>
                  </a:lnTo>
                  <a:lnTo>
                    <a:pt x="773556" y="87630"/>
                  </a:lnTo>
                  <a:lnTo>
                    <a:pt x="778255" y="86868"/>
                  </a:lnTo>
                  <a:lnTo>
                    <a:pt x="778255" y="91694"/>
                  </a:lnTo>
                  <a:lnTo>
                    <a:pt x="4826" y="91694"/>
                  </a:lnTo>
                  <a:lnTo>
                    <a:pt x="4826" y="86868"/>
                  </a:lnTo>
                  <a:lnTo>
                    <a:pt x="9652" y="86868"/>
                  </a:lnTo>
                  <a:lnTo>
                    <a:pt x="9652" y="3483737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859A6396-745E-7F01-F48A-AA4D4D75990C}"/>
                </a:ext>
              </a:extLst>
            </p:cNvPr>
            <p:cNvSpPr/>
            <p:nvPr/>
          </p:nvSpPr>
          <p:spPr>
            <a:xfrm>
              <a:off x="6707378" y="3618357"/>
              <a:ext cx="3000248" cy="501904"/>
            </a:xfrm>
            <a:custGeom>
              <a:avLst/>
              <a:gdLst/>
              <a:ahLst/>
              <a:cxnLst/>
              <a:rect l="l" t="t" r="r" b="b"/>
              <a:pathLst>
                <a:path w="3000248" h="501904">
                  <a:moveTo>
                    <a:pt x="2995422" y="501904"/>
                  </a:moveTo>
                  <a:lnTo>
                    <a:pt x="4826" y="501904"/>
                  </a:lnTo>
                  <a:lnTo>
                    <a:pt x="0" y="501904"/>
                  </a:lnTo>
                  <a:lnTo>
                    <a:pt x="0" y="497078"/>
                  </a:lnTo>
                  <a:lnTo>
                    <a:pt x="0" y="4826"/>
                  </a:lnTo>
                  <a:lnTo>
                    <a:pt x="0" y="0"/>
                  </a:lnTo>
                  <a:lnTo>
                    <a:pt x="4826" y="0"/>
                  </a:lnTo>
                  <a:lnTo>
                    <a:pt x="2995422" y="0"/>
                  </a:lnTo>
                  <a:lnTo>
                    <a:pt x="3000248" y="0"/>
                  </a:lnTo>
                  <a:lnTo>
                    <a:pt x="3000248" y="4826"/>
                  </a:lnTo>
                  <a:lnTo>
                    <a:pt x="3000248" y="497078"/>
                  </a:lnTo>
                  <a:lnTo>
                    <a:pt x="3000248" y="501904"/>
                  </a:lnTo>
                  <a:lnTo>
                    <a:pt x="2995422" y="501904"/>
                  </a:lnTo>
                  <a:moveTo>
                    <a:pt x="2995422" y="492379"/>
                  </a:moveTo>
                  <a:lnTo>
                    <a:pt x="2995422" y="497205"/>
                  </a:lnTo>
                  <a:lnTo>
                    <a:pt x="2990596" y="497205"/>
                  </a:lnTo>
                  <a:lnTo>
                    <a:pt x="2990596" y="4826"/>
                  </a:lnTo>
                  <a:lnTo>
                    <a:pt x="2995422" y="4826"/>
                  </a:lnTo>
                  <a:lnTo>
                    <a:pt x="2995422" y="9652"/>
                  </a:lnTo>
                  <a:lnTo>
                    <a:pt x="4826" y="9652"/>
                  </a:lnTo>
                  <a:lnTo>
                    <a:pt x="4826" y="4826"/>
                  </a:lnTo>
                  <a:lnTo>
                    <a:pt x="9652" y="4826"/>
                  </a:lnTo>
                  <a:lnTo>
                    <a:pt x="9652" y="497078"/>
                  </a:lnTo>
                  <a:lnTo>
                    <a:pt x="4826" y="497078"/>
                  </a:lnTo>
                  <a:lnTo>
                    <a:pt x="4826" y="492252"/>
                  </a:lnTo>
                  <a:lnTo>
                    <a:pt x="2995422" y="492252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0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193B-7DDD-3DD6-F08D-99AE2BDED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3A947B7-5805-3E2B-0C29-5A11086C6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223" cy="10287000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2B23AD87-6025-A284-7983-21C193EA7D02}"/>
              </a:ext>
            </a:extLst>
          </p:cNvPr>
          <p:cNvSpPr txBox="1"/>
          <p:nvPr/>
        </p:nvSpPr>
        <p:spPr>
          <a:xfrm>
            <a:off x="11228293" y="1052206"/>
            <a:ext cx="6336687" cy="134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Customized AI-driven automation of your complex ETO/MTO/Product BOM creation &amp; Product configuration process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C29EBB84-2095-0A5D-523E-604C872DA54A}"/>
              </a:ext>
            </a:extLst>
          </p:cNvPr>
          <p:cNvSpPr txBox="1"/>
          <p:nvPr/>
        </p:nvSpPr>
        <p:spPr>
          <a:xfrm>
            <a:off x="716394" y="1008604"/>
            <a:ext cx="781800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5400" dirty="0">
                <a:latin typeface="Poppins Medium" panose="00000600000000000000" pitchFamily="2" charset="0"/>
                <a:cs typeface="Poppins Medium" panose="00000600000000000000" pitchFamily="2" charset="0"/>
              </a:rPr>
              <a:t>What our ‘mini-apps’ are 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23753084-E39F-5F28-D12D-992AB2008E6B}"/>
              </a:ext>
            </a:extLst>
          </p:cNvPr>
          <p:cNvSpPr txBox="1"/>
          <p:nvPr/>
        </p:nvSpPr>
        <p:spPr>
          <a:xfrm>
            <a:off x="716394" y="3008504"/>
            <a:ext cx="5836806" cy="18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Our goal is to help reduce your complex sales process cycle times, enabling faster response to customers and shorter customer acquisition cycle times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4F36429-59ED-05DD-7C58-66F500495818}"/>
              </a:ext>
            </a:extLst>
          </p:cNvPr>
          <p:cNvSpPr txBox="1"/>
          <p:nvPr/>
        </p:nvSpPr>
        <p:spPr>
          <a:xfrm>
            <a:off x="9951644" y="259974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88462CF-0B23-251F-B7E1-81EF248352E7}"/>
              </a:ext>
            </a:extLst>
          </p:cNvPr>
          <p:cNvSpPr txBox="1"/>
          <p:nvPr/>
        </p:nvSpPr>
        <p:spPr>
          <a:xfrm>
            <a:off x="11228303" y="3033465"/>
            <a:ext cx="6178520" cy="134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Workflow enabled and integrated Proposal Automation system that is customized to suit your unique processes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23B73255-06B0-EE64-1B75-670A1A8FD5A6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9"/>
            <a:ext cx="1855127" cy="333470"/>
            <a:chOff x="0" y="0"/>
            <a:chExt cx="2473503" cy="444627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1BCAB17-41A4-B75A-AA91-F7B1DB52442E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528"/>
                    <a:pt x="98552" y="21844"/>
                    <a:pt x="114554" y="13081"/>
                  </a:cubicBezTo>
                  <a:cubicBezTo>
                    <a:pt x="130556" y="4318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4F467FBB-43D0-18ED-5CF7-80472299AA70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D35926F-6C06-1E14-2AE4-C5C3C4DE2E99}"/>
                </a:ext>
              </a:extLst>
            </p:cNvPr>
            <p:cNvSpPr/>
            <p:nvPr/>
          </p:nvSpPr>
          <p:spPr>
            <a:xfrm>
              <a:off x="967486" y="63500"/>
              <a:ext cx="287020" cy="317627"/>
            </a:xfrm>
            <a:custGeom>
              <a:avLst/>
              <a:gdLst/>
              <a:ahLst/>
              <a:cxnLst/>
              <a:rect l="l" t="t" r="r" b="b"/>
              <a:pathLst>
                <a:path w="287020" h="317627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634" y="180213"/>
                    <a:pt x="104775" y="184023"/>
                    <a:pt x="95885" y="191516"/>
                  </a:cubicBezTo>
                  <a:cubicBezTo>
                    <a:pt x="86995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761"/>
                  </a:cubicBezTo>
                  <a:cubicBezTo>
                    <a:pt x="104902" y="253238"/>
                    <a:pt x="116713" y="256540"/>
                    <a:pt x="131318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718" y="50673"/>
                  </a:cubicBezTo>
                  <a:cubicBezTo>
                    <a:pt x="42672" y="34417"/>
                    <a:pt x="59182" y="21844"/>
                    <a:pt x="79502" y="13081"/>
                  </a:cubicBezTo>
                  <a:cubicBezTo>
                    <a:pt x="99822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4B427D57-8EA3-68DA-CC81-83F5326CC961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7884" y="44577"/>
                    <a:pt x="102870" y="28956"/>
                    <a:pt x="121793" y="17399"/>
                  </a:cubicBezTo>
                  <a:cubicBezTo>
                    <a:pt x="140716" y="5842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5F5ACEE0-C11F-EE11-A638-2F8C3664AEA4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761"/>
                  </a:cubicBezTo>
                  <a:cubicBezTo>
                    <a:pt x="104775" y="253238"/>
                    <a:pt x="116586" y="256540"/>
                    <a:pt x="131191" y="256540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4089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6E8B161-3490-414A-842C-7A90D3116819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309"/>
                    <a:pt x="70866" y="304546"/>
                  </a:cubicBezTo>
                  <a:cubicBezTo>
                    <a:pt x="50546" y="295783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373"/>
                    <a:pt x="98806" y="68961"/>
                  </a:cubicBezTo>
                  <a:cubicBezTo>
                    <a:pt x="90805" y="74549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367"/>
                  </a:cubicBezTo>
                  <a:cubicBezTo>
                    <a:pt x="227584" y="148209"/>
                    <a:pt x="241807" y="156972"/>
                    <a:pt x="252348" y="168656"/>
                  </a:cubicBezTo>
                  <a:cubicBezTo>
                    <a:pt x="262890" y="180340"/>
                    <a:pt x="268223" y="196850"/>
                    <a:pt x="268223" y="218440"/>
                  </a:cubicBezTo>
                  <a:cubicBezTo>
                    <a:pt x="268604" y="237109"/>
                    <a:pt x="263778" y="254000"/>
                    <a:pt x="253491" y="269113"/>
                  </a:cubicBezTo>
                  <a:cubicBezTo>
                    <a:pt x="243204" y="284226"/>
                    <a:pt x="228599" y="296037"/>
                    <a:pt x="209549" y="304546"/>
                  </a:cubicBezTo>
                  <a:cubicBezTo>
                    <a:pt x="190499" y="313055"/>
                    <a:pt x="167766" y="317373"/>
                    <a:pt x="141731" y="317373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0F331A7-60F3-5146-5546-31A2C4BB140A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65468250-40E2-F390-618E-96DC6897303F}"/>
              </a:ext>
            </a:extLst>
          </p:cNvPr>
          <p:cNvSpPr txBox="1"/>
          <p:nvPr/>
        </p:nvSpPr>
        <p:spPr>
          <a:xfrm>
            <a:off x="9947667" y="2091604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02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C1F8C9D2-6348-C9C1-80D2-7439845AE969}"/>
              </a:ext>
            </a:extLst>
          </p:cNvPr>
          <p:cNvSpPr txBox="1"/>
          <p:nvPr/>
        </p:nvSpPr>
        <p:spPr>
          <a:xfrm>
            <a:off x="11228293" y="5194186"/>
            <a:ext cx="6178520" cy="18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Algorithm based ‘Data extractor’ system to give your sales team ‘qualified data sets’ for effective &amp; faster lead generation, with lead scoring &amp; probability analysis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0C137720-4C6F-6247-6AD1-1FFED47F02FA}"/>
              </a:ext>
            </a:extLst>
          </p:cNvPr>
          <p:cNvSpPr txBox="1"/>
          <p:nvPr/>
        </p:nvSpPr>
        <p:spPr>
          <a:xfrm>
            <a:off x="9947657" y="4252325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03</a:t>
            </a: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id="{37070ABB-48AF-BBB5-27D5-850E3D0D0573}"/>
              </a:ext>
            </a:extLst>
          </p:cNvPr>
          <p:cNvSpPr txBox="1"/>
          <p:nvPr/>
        </p:nvSpPr>
        <p:spPr>
          <a:xfrm>
            <a:off x="11228293" y="7816572"/>
            <a:ext cx="6178520" cy="18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AI-powered executive dashboard with customized metrics &amp; UI/UX, drawing real-time data for reporting &amp; analysis. Enabling faster decision making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1C119C7C-CD27-4254-C276-8C0853AF9DDC}"/>
              </a:ext>
            </a:extLst>
          </p:cNvPr>
          <p:cNvSpPr txBox="1"/>
          <p:nvPr/>
        </p:nvSpPr>
        <p:spPr>
          <a:xfrm>
            <a:off x="9947657" y="6874711"/>
            <a:ext cx="968054" cy="188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5806" b="1" dirty="0">
                <a:solidFill>
                  <a:srgbClr val="001FA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04</a:t>
            </a:r>
          </a:p>
        </p:txBody>
      </p:sp>
      <p:grpSp>
        <p:nvGrpSpPr>
          <p:cNvPr id="61" name="Group 10">
            <a:extLst>
              <a:ext uri="{FF2B5EF4-FFF2-40B4-BE49-F238E27FC236}">
                <a16:creationId xmlns:a16="http://schemas.microsoft.com/office/drawing/2014/main" id="{4150033C-B976-668A-2444-B9FCCDD7BC0D}"/>
              </a:ext>
            </a:extLst>
          </p:cNvPr>
          <p:cNvGrpSpPr>
            <a:grpSpLocks noChangeAspect="1"/>
          </p:cNvGrpSpPr>
          <p:nvPr/>
        </p:nvGrpSpPr>
        <p:grpSpPr>
          <a:xfrm>
            <a:off x="236506" y="6057900"/>
            <a:ext cx="7756922" cy="3568856"/>
            <a:chOff x="0" y="0"/>
            <a:chExt cx="10342562" cy="4758474"/>
          </a:xfrm>
        </p:grpSpPr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CC82A29-6EE2-0759-074C-7854B24550F0}"/>
                </a:ext>
              </a:extLst>
            </p:cNvPr>
            <p:cNvSpPr/>
            <p:nvPr/>
          </p:nvSpPr>
          <p:spPr>
            <a:xfrm>
              <a:off x="635000" y="635000"/>
              <a:ext cx="5590921" cy="3488563"/>
            </a:xfrm>
            <a:custGeom>
              <a:avLst/>
              <a:gdLst/>
              <a:ahLst/>
              <a:cxnLst/>
              <a:rect l="l" t="t" r="r" b="b"/>
              <a:pathLst>
                <a:path w="5590921" h="3488563">
                  <a:moveTo>
                    <a:pt x="0" y="3483737"/>
                  </a:moveTo>
                  <a:lnTo>
                    <a:pt x="0" y="86995"/>
                  </a:lnTo>
                  <a:lnTo>
                    <a:pt x="0" y="82169"/>
                  </a:lnTo>
                  <a:lnTo>
                    <a:pt x="4826" y="82169"/>
                  </a:lnTo>
                  <a:lnTo>
                    <a:pt x="778764" y="82169"/>
                  </a:lnTo>
                  <a:lnTo>
                    <a:pt x="782828" y="82169"/>
                  </a:lnTo>
                  <a:lnTo>
                    <a:pt x="783463" y="86106"/>
                  </a:lnTo>
                  <a:lnTo>
                    <a:pt x="858774" y="544957"/>
                  </a:lnTo>
                  <a:lnTo>
                    <a:pt x="854075" y="545719"/>
                  </a:lnTo>
                  <a:lnTo>
                    <a:pt x="850138" y="543052"/>
                  </a:lnTo>
                  <a:cubicBezTo>
                    <a:pt x="960120" y="378079"/>
                    <a:pt x="1105662" y="246380"/>
                    <a:pt x="1286637" y="147701"/>
                  </a:cubicBezTo>
                  <a:lnTo>
                    <a:pt x="1286637" y="147701"/>
                  </a:lnTo>
                  <a:lnTo>
                    <a:pt x="1286637" y="147701"/>
                  </a:lnTo>
                  <a:cubicBezTo>
                    <a:pt x="1467612" y="49276"/>
                    <a:pt x="1677289" y="0"/>
                    <a:pt x="1915414" y="0"/>
                  </a:cubicBezTo>
                  <a:lnTo>
                    <a:pt x="1915414" y="4826"/>
                  </a:lnTo>
                  <a:lnTo>
                    <a:pt x="1915414" y="0"/>
                  </a:lnTo>
                  <a:cubicBezTo>
                    <a:pt x="2441829" y="0"/>
                    <a:pt x="2815717" y="203962"/>
                    <a:pt x="3035935" y="612013"/>
                  </a:cubicBezTo>
                  <a:lnTo>
                    <a:pt x="3031744" y="614299"/>
                  </a:lnTo>
                  <a:lnTo>
                    <a:pt x="3027807" y="611632"/>
                  </a:lnTo>
                  <a:cubicBezTo>
                    <a:pt x="3151505" y="423799"/>
                    <a:pt x="3317622" y="274828"/>
                    <a:pt x="3526029" y="164846"/>
                  </a:cubicBezTo>
                  <a:lnTo>
                    <a:pt x="3528188" y="169037"/>
                  </a:lnTo>
                  <a:lnTo>
                    <a:pt x="3526029" y="164846"/>
                  </a:lnTo>
                  <a:cubicBezTo>
                    <a:pt x="3734435" y="54991"/>
                    <a:pt x="3962400" y="0"/>
                    <a:pt x="4209669" y="0"/>
                  </a:cubicBezTo>
                  <a:lnTo>
                    <a:pt x="4209669" y="4826"/>
                  </a:lnTo>
                  <a:lnTo>
                    <a:pt x="4209669" y="0"/>
                  </a:lnTo>
                  <a:cubicBezTo>
                    <a:pt x="4653407" y="0"/>
                    <a:pt x="4995037" y="132842"/>
                    <a:pt x="5233543" y="398780"/>
                  </a:cubicBezTo>
                  <a:lnTo>
                    <a:pt x="5233543" y="398780"/>
                  </a:lnTo>
                  <a:lnTo>
                    <a:pt x="5233543" y="398780"/>
                  </a:lnTo>
                  <a:cubicBezTo>
                    <a:pt x="5471922" y="664845"/>
                    <a:pt x="5590921" y="1054227"/>
                    <a:pt x="5590921" y="1566164"/>
                  </a:cubicBezTo>
                  <a:lnTo>
                    <a:pt x="5586095" y="1566164"/>
                  </a:lnTo>
                  <a:lnTo>
                    <a:pt x="5590921" y="1566164"/>
                  </a:lnTo>
                  <a:lnTo>
                    <a:pt x="5590921" y="3483737"/>
                  </a:lnTo>
                  <a:lnTo>
                    <a:pt x="5590921" y="3488563"/>
                  </a:lnTo>
                  <a:lnTo>
                    <a:pt x="5586095" y="3488563"/>
                  </a:lnTo>
                  <a:lnTo>
                    <a:pt x="4709541" y="3488563"/>
                  </a:lnTo>
                  <a:lnTo>
                    <a:pt x="4704715" y="3488563"/>
                  </a:lnTo>
                  <a:lnTo>
                    <a:pt x="4704715" y="3483737"/>
                  </a:lnTo>
                  <a:lnTo>
                    <a:pt x="4704715" y="1648333"/>
                  </a:lnTo>
                  <a:lnTo>
                    <a:pt x="4709541" y="1648333"/>
                  </a:lnTo>
                  <a:lnTo>
                    <a:pt x="4704715" y="1648333"/>
                  </a:lnTo>
                  <a:cubicBezTo>
                    <a:pt x="4704715" y="1356741"/>
                    <a:pt x="4648835" y="1134110"/>
                    <a:pt x="4537837" y="980059"/>
                  </a:cubicBezTo>
                  <a:lnTo>
                    <a:pt x="4541646" y="977265"/>
                  </a:lnTo>
                  <a:lnTo>
                    <a:pt x="4537837" y="980059"/>
                  </a:lnTo>
                  <a:cubicBezTo>
                    <a:pt x="4426965" y="826389"/>
                    <a:pt x="4256277" y="749173"/>
                    <a:pt x="4024630" y="749173"/>
                  </a:cubicBezTo>
                  <a:lnTo>
                    <a:pt x="4024630" y="744347"/>
                  </a:lnTo>
                  <a:lnTo>
                    <a:pt x="4024630" y="749173"/>
                  </a:lnTo>
                  <a:cubicBezTo>
                    <a:pt x="3788537" y="749173"/>
                    <a:pt x="3599307" y="835406"/>
                    <a:pt x="3456432" y="1007745"/>
                  </a:cubicBezTo>
                  <a:lnTo>
                    <a:pt x="3452749" y="1004697"/>
                  </a:lnTo>
                  <a:lnTo>
                    <a:pt x="3456432" y="1007745"/>
                  </a:lnTo>
                  <a:cubicBezTo>
                    <a:pt x="3313557" y="1180211"/>
                    <a:pt x="3241802" y="1420876"/>
                    <a:pt x="3241802" y="1730629"/>
                  </a:cubicBezTo>
                  <a:lnTo>
                    <a:pt x="3236976" y="1730629"/>
                  </a:lnTo>
                  <a:lnTo>
                    <a:pt x="3241802" y="1730629"/>
                  </a:lnTo>
                  <a:lnTo>
                    <a:pt x="3241802" y="3483737"/>
                  </a:lnTo>
                  <a:lnTo>
                    <a:pt x="3241802" y="3488563"/>
                  </a:lnTo>
                  <a:lnTo>
                    <a:pt x="3236976" y="3488563"/>
                  </a:lnTo>
                  <a:lnTo>
                    <a:pt x="2360422" y="3488563"/>
                  </a:lnTo>
                  <a:lnTo>
                    <a:pt x="2355596" y="3488563"/>
                  </a:lnTo>
                  <a:lnTo>
                    <a:pt x="2355596" y="3483737"/>
                  </a:lnTo>
                  <a:lnTo>
                    <a:pt x="2355596" y="1648333"/>
                  </a:lnTo>
                  <a:lnTo>
                    <a:pt x="2360422" y="1648333"/>
                  </a:lnTo>
                  <a:lnTo>
                    <a:pt x="2355596" y="1648333"/>
                  </a:lnTo>
                  <a:cubicBezTo>
                    <a:pt x="2355596" y="1356741"/>
                    <a:pt x="2298573" y="1134110"/>
                    <a:pt x="2185289" y="980059"/>
                  </a:cubicBezTo>
                  <a:lnTo>
                    <a:pt x="2189099" y="977265"/>
                  </a:lnTo>
                  <a:lnTo>
                    <a:pt x="2185289" y="980059"/>
                  </a:lnTo>
                  <a:cubicBezTo>
                    <a:pt x="2072259" y="826389"/>
                    <a:pt x="1898015" y="749173"/>
                    <a:pt x="1661795" y="749173"/>
                  </a:cubicBezTo>
                  <a:lnTo>
                    <a:pt x="1661795" y="744347"/>
                  </a:lnTo>
                  <a:lnTo>
                    <a:pt x="1661795" y="749173"/>
                  </a:lnTo>
                  <a:cubicBezTo>
                    <a:pt x="1430274" y="749173"/>
                    <a:pt x="1243330" y="835406"/>
                    <a:pt x="1100455" y="1007745"/>
                  </a:cubicBezTo>
                  <a:lnTo>
                    <a:pt x="1096772" y="1004697"/>
                  </a:lnTo>
                  <a:lnTo>
                    <a:pt x="1100455" y="1007745"/>
                  </a:lnTo>
                  <a:cubicBezTo>
                    <a:pt x="957580" y="1180211"/>
                    <a:pt x="885825" y="1420876"/>
                    <a:pt x="885825" y="1730629"/>
                  </a:cubicBezTo>
                  <a:lnTo>
                    <a:pt x="880999" y="1730629"/>
                  </a:lnTo>
                  <a:lnTo>
                    <a:pt x="885825" y="1730629"/>
                  </a:lnTo>
                  <a:lnTo>
                    <a:pt x="885825" y="3483737"/>
                  </a:lnTo>
                  <a:lnTo>
                    <a:pt x="885825" y="3488563"/>
                  </a:lnTo>
                  <a:lnTo>
                    <a:pt x="880999" y="3488563"/>
                  </a:lnTo>
                  <a:lnTo>
                    <a:pt x="4826" y="3488563"/>
                  </a:lnTo>
                  <a:lnTo>
                    <a:pt x="0" y="3488563"/>
                  </a:lnTo>
                  <a:lnTo>
                    <a:pt x="0" y="3483737"/>
                  </a:lnTo>
                  <a:moveTo>
                    <a:pt x="9525" y="3483737"/>
                  </a:moveTo>
                  <a:lnTo>
                    <a:pt x="4699" y="3483737"/>
                  </a:lnTo>
                  <a:lnTo>
                    <a:pt x="4699" y="3478911"/>
                  </a:lnTo>
                  <a:lnTo>
                    <a:pt x="881380" y="3478911"/>
                  </a:lnTo>
                  <a:lnTo>
                    <a:pt x="881380" y="3483737"/>
                  </a:lnTo>
                  <a:lnTo>
                    <a:pt x="876554" y="3483737"/>
                  </a:lnTo>
                  <a:lnTo>
                    <a:pt x="876554" y="1730502"/>
                  </a:lnTo>
                  <a:cubicBezTo>
                    <a:pt x="876554" y="1419352"/>
                    <a:pt x="948690" y="1176274"/>
                    <a:pt x="1093343" y="1001522"/>
                  </a:cubicBezTo>
                  <a:lnTo>
                    <a:pt x="1093343" y="1001522"/>
                  </a:lnTo>
                  <a:lnTo>
                    <a:pt x="1093343" y="1001522"/>
                  </a:lnTo>
                  <a:cubicBezTo>
                    <a:pt x="1238123" y="826897"/>
                    <a:pt x="1427861" y="739521"/>
                    <a:pt x="1662049" y="739521"/>
                  </a:cubicBezTo>
                  <a:cubicBezTo>
                    <a:pt x="1900555" y="739521"/>
                    <a:pt x="2077974" y="817626"/>
                    <a:pt x="2193290" y="974344"/>
                  </a:cubicBezTo>
                  <a:lnTo>
                    <a:pt x="2193290" y="974344"/>
                  </a:lnTo>
                  <a:lnTo>
                    <a:pt x="2193290" y="974344"/>
                  </a:lnTo>
                  <a:cubicBezTo>
                    <a:pt x="2308225" y="1130681"/>
                    <a:pt x="2365375" y="1355598"/>
                    <a:pt x="2365375" y="1648206"/>
                  </a:cubicBezTo>
                  <a:lnTo>
                    <a:pt x="2365375" y="3483737"/>
                  </a:lnTo>
                  <a:lnTo>
                    <a:pt x="2360549" y="3483737"/>
                  </a:lnTo>
                  <a:lnTo>
                    <a:pt x="2360549" y="3478911"/>
                  </a:lnTo>
                  <a:lnTo>
                    <a:pt x="3237230" y="3478911"/>
                  </a:lnTo>
                  <a:lnTo>
                    <a:pt x="3237230" y="3483737"/>
                  </a:lnTo>
                  <a:lnTo>
                    <a:pt x="3232404" y="3483737"/>
                  </a:lnTo>
                  <a:lnTo>
                    <a:pt x="3232404" y="1730502"/>
                  </a:lnTo>
                  <a:cubicBezTo>
                    <a:pt x="3232404" y="1419352"/>
                    <a:pt x="3304413" y="1176274"/>
                    <a:pt x="3449193" y="1001522"/>
                  </a:cubicBezTo>
                  <a:lnTo>
                    <a:pt x="3449193" y="1001522"/>
                  </a:lnTo>
                  <a:lnTo>
                    <a:pt x="3449193" y="1001522"/>
                  </a:lnTo>
                  <a:cubicBezTo>
                    <a:pt x="3593973" y="826897"/>
                    <a:pt x="3785870" y="739521"/>
                    <a:pt x="4024630" y="739521"/>
                  </a:cubicBezTo>
                  <a:cubicBezTo>
                    <a:pt x="4258691" y="739521"/>
                    <a:pt x="4432554" y="817626"/>
                    <a:pt x="4545584" y="974344"/>
                  </a:cubicBezTo>
                  <a:lnTo>
                    <a:pt x="4545584" y="974344"/>
                  </a:lnTo>
                  <a:lnTo>
                    <a:pt x="4545584" y="974344"/>
                  </a:lnTo>
                  <a:cubicBezTo>
                    <a:pt x="4658233" y="1130681"/>
                    <a:pt x="4714240" y="1355598"/>
                    <a:pt x="4714240" y="1648206"/>
                  </a:cubicBezTo>
                  <a:lnTo>
                    <a:pt x="4714240" y="3483737"/>
                  </a:lnTo>
                  <a:lnTo>
                    <a:pt x="4709414" y="3483737"/>
                  </a:lnTo>
                  <a:lnTo>
                    <a:pt x="4709414" y="3478911"/>
                  </a:lnTo>
                  <a:lnTo>
                    <a:pt x="5585968" y="3478911"/>
                  </a:lnTo>
                  <a:lnTo>
                    <a:pt x="5585968" y="3483737"/>
                  </a:lnTo>
                  <a:lnTo>
                    <a:pt x="5581142" y="3483737"/>
                  </a:lnTo>
                  <a:lnTo>
                    <a:pt x="5581142" y="1566164"/>
                  </a:lnTo>
                  <a:cubicBezTo>
                    <a:pt x="5581142" y="1055624"/>
                    <a:pt x="5462524" y="668782"/>
                    <a:pt x="5226176" y="405130"/>
                  </a:cubicBezTo>
                  <a:lnTo>
                    <a:pt x="5229732" y="401955"/>
                  </a:lnTo>
                  <a:lnTo>
                    <a:pt x="5226176" y="405130"/>
                  </a:lnTo>
                  <a:cubicBezTo>
                    <a:pt x="4989830" y="141605"/>
                    <a:pt x="4651120" y="9525"/>
                    <a:pt x="4209287" y="9525"/>
                  </a:cubicBezTo>
                  <a:cubicBezTo>
                    <a:pt x="3963542" y="9525"/>
                    <a:pt x="3737101" y="64135"/>
                    <a:pt x="3530091" y="173355"/>
                  </a:cubicBezTo>
                  <a:lnTo>
                    <a:pt x="3530091" y="173355"/>
                  </a:lnTo>
                  <a:lnTo>
                    <a:pt x="3530091" y="173355"/>
                  </a:lnTo>
                  <a:cubicBezTo>
                    <a:pt x="3322954" y="282575"/>
                    <a:pt x="3158108" y="430403"/>
                    <a:pt x="3035299" y="616966"/>
                  </a:cubicBezTo>
                  <a:lnTo>
                    <a:pt x="3030854" y="623570"/>
                  </a:lnTo>
                  <a:lnTo>
                    <a:pt x="3027044" y="616585"/>
                  </a:lnTo>
                  <a:cubicBezTo>
                    <a:pt x="2808858" y="212090"/>
                    <a:pt x="2438526" y="9525"/>
                    <a:pt x="1915032" y="9525"/>
                  </a:cubicBezTo>
                  <a:cubicBezTo>
                    <a:pt x="1678304" y="9525"/>
                    <a:pt x="1470151" y="58547"/>
                    <a:pt x="1290700" y="156210"/>
                  </a:cubicBezTo>
                  <a:lnTo>
                    <a:pt x="1288414" y="152019"/>
                  </a:lnTo>
                  <a:lnTo>
                    <a:pt x="1290700" y="156210"/>
                  </a:lnTo>
                  <a:cubicBezTo>
                    <a:pt x="1110995" y="254127"/>
                    <a:pt x="966596" y="384810"/>
                    <a:pt x="857503" y="548386"/>
                  </a:cubicBezTo>
                  <a:lnTo>
                    <a:pt x="850772" y="558419"/>
                  </a:lnTo>
                  <a:lnTo>
                    <a:pt x="848867" y="546481"/>
                  </a:lnTo>
                  <a:lnTo>
                    <a:pt x="773556" y="87630"/>
                  </a:lnTo>
                  <a:lnTo>
                    <a:pt x="778255" y="86868"/>
                  </a:lnTo>
                  <a:lnTo>
                    <a:pt x="778255" y="91694"/>
                  </a:lnTo>
                  <a:lnTo>
                    <a:pt x="4826" y="91694"/>
                  </a:lnTo>
                  <a:lnTo>
                    <a:pt x="4826" y="86868"/>
                  </a:lnTo>
                  <a:lnTo>
                    <a:pt x="9652" y="86868"/>
                  </a:lnTo>
                  <a:lnTo>
                    <a:pt x="9652" y="3483737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0C37D43A-759E-EE16-7B9B-A616EC618951}"/>
                </a:ext>
              </a:extLst>
            </p:cNvPr>
            <p:cNvSpPr/>
            <p:nvPr/>
          </p:nvSpPr>
          <p:spPr>
            <a:xfrm>
              <a:off x="6707378" y="3618357"/>
              <a:ext cx="3000248" cy="501904"/>
            </a:xfrm>
            <a:custGeom>
              <a:avLst/>
              <a:gdLst/>
              <a:ahLst/>
              <a:cxnLst/>
              <a:rect l="l" t="t" r="r" b="b"/>
              <a:pathLst>
                <a:path w="3000248" h="501904">
                  <a:moveTo>
                    <a:pt x="2995422" y="501904"/>
                  </a:moveTo>
                  <a:lnTo>
                    <a:pt x="4826" y="501904"/>
                  </a:lnTo>
                  <a:lnTo>
                    <a:pt x="0" y="501904"/>
                  </a:lnTo>
                  <a:lnTo>
                    <a:pt x="0" y="497078"/>
                  </a:lnTo>
                  <a:lnTo>
                    <a:pt x="0" y="4826"/>
                  </a:lnTo>
                  <a:lnTo>
                    <a:pt x="0" y="0"/>
                  </a:lnTo>
                  <a:lnTo>
                    <a:pt x="4826" y="0"/>
                  </a:lnTo>
                  <a:lnTo>
                    <a:pt x="2995422" y="0"/>
                  </a:lnTo>
                  <a:lnTo>
                    <a:pt x="3000248" y="0"/>
                  </a:lnTo>
                  <a:lnTo>
                    <a:pt x="3000248" y="4826"/>
                  </a:lnTo>
                  <a:lnTo>
                    <a:pt x="3000248" y="497078"/>
                  </a:lnTo>
                  <a:lnTo>
                    <a:pt x="3000248" y="501904"/>
                  </a:lnTo>
                  <a:lnTo>
                    <a:pt x="2995422" y="501904"/>
                  </a:lnTo>
                  <a:moveTo>
                    <a:pt x="2995422" y="492379"/>
                  </a:moveTo>
                  <a:lnTo>
                    <a:pt x="2995422" y="497205"/>
                  </a:lnTo>
                  <a:lnTo>
                    <a:pt x="2990596" y="497205"/>
                  </a:lnTo>
                  <a:lnTo>
                    <a:pt x="2990596" y="4826"/>
                  </a:lnTo>
                  <a:lnTo>
                    <a:pt x="2995422" y="4826"/>
                  </a:lnTo>
                  <a:lnTo>
                    <a:pt x="2995422" y="9652"/>
                  </a:lnTo>
                  <a:lnTo>
                    <a:pt x="4826" y="9652"/>
                  </a:lnTo>
                  <a:lnTo>
                    <a:pt x="4826" y="4826"/>
                  </a:lnTo>
                  <a:lnTo>
                    <a:pt x="9652" y="4826"/>
                  </a:lnTo>
                  <a:lnTo>
                    <a:pt x="9652" y="497078"/>
                  </a:lnTo>
                  <a:lnTo>
                    <a:pt x="4826" y="497078"/>
                  </a:lnTo>
                  <a:lnTo>
                    <a:pt x="4826" y="492252"/>
                  </a:lnTo>
                  <a:lnTo>
                    <a:pt x="2995422" y="492252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94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26796-099E-A0A1-3DCF-3AE6D208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4FDD2C0-6DF3-5C77-540E-BCA9D5AFF3BC}"/>
              </a:ext>
            </a:extLst>
          </p:cNvPr>
          <p:cNvGrpSpPr>
            <a:grpSpLocks noChangeAspect="1"/>
          </p:cNvGrpSpPr>
          <p:nvPr/>
        </p:nvGrpSpPr>
        <p:grpSpPr>
          <a:xfrm>
            <a:off x="394868" y="3833083"/>
            <a:ext cx="2291582" cy="6033712"/>
            <a:chOff x="0" y="0"/>
            <a:chExt cx="3055442" cy="95195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4BCC79-6C42-E4F9-9A80-2C20F64689CB}"/>
                </a:ext>
              </a:extLst>
            </p:cNvPr>
            <p:cNvSpPr/>
            <p:nvPr/>
          </p:nvSpPr>
          <p:spPr>
            <a:xfrm>
              <a:off x="75311" y="1554099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B6B86A-E971-4A73-28F6-C5634E9A998A}"/>
                </a:ext>
              </a:extLst>
            </p:cNvPr>
            <p:cNvSpPr/>
            <p:nvPr/>
          </p:nvSpPr>
          <p:spPr>
            <a:xfrm>
              <a:off x="63500" y="6350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BBCFB75-03C2-9ED3-A865-EED5E6F8CFB6}"/>
              </a:ext>
            </a:extLst>
          </p:cNvPr>
          <p:cNvGrpSpPr>
            <a:grpSpLocks noChangeAspect="1"/>
          </p:cNvGrpSpPr>
          <p:nvPr/>
        </p:nvGrpSpPr>
        <p:grpSpPr>
          <a:xfrm>
            <a:off x="4743298" y="3834188"/>
            <a:ext cx="2291420" cy="6033712"/>
            <a:chOff x="0" y="0"/>
            <a:chExt cx="3055226" cy="951955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4661F5-09BB-EEEB-EFF9-E8CA83C5B713}"/>
                </a:ext>
              </a:extLst>
            </p:cNvPr>
            <p:cNvSpPr/>
            <p:nvPr/>
          </p:nvSpPr>
          <p:spPr>
            <a:xfrm>
              <a:off x="75057" y="1552575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A36B85-AB13-6F4B-6E77-20C21B084183}"/>
                </a:ext>
              </a:extLst>
            </p:cNvPr>
            <p:cNvSpPr/>
            <p:nvPr/>
          </p:nvSpPr>
          <p:spPr>
            <a:xfrm>
              <a:off x="63500" y="6350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2330C76-6190-5248-A0C1-383686F70156}"/>
              </a:ext>
            </a:extLst>
          </p:cNvPr>
          <p:cNvGrpSpPr>
            <a:grpSpLocks noChangeAspect="1"/>
          </p:cNvGrpSpPr>
          <p:nvPr/>
        </p:nvGrpSpPr>
        <p:grpSpPr>
          <a:xfrm>
            <a:off x="9091717" y="3831968"/>
            <a:ext cx="2291267" cy="6037455"/>
            <a:chOff x="0" y="0"/>
            <a:chExt cx="3055023" cy="952545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5FF0A8E-021A-8CF5-7F9F-406AC3FDD190}"/>
                </a:ext>
              </a:extLst>
            </p:cNvPr>
            <p:cNvSpPr/>
            <p:nvPr/>
          </p:nvSpPr>
          <p:spPr>
            <a:xfrm>
              <a:off x="74803" y="1555496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57FB3BA-C78F-6DB1-5541-47B0C5380013}"/>
                </a:ext>
              </a:extLst>
            </p:cNvPr>
            <p:cNvSpPr/>
            <p:nvPr/>
          </p:nvSpPr>
          <p:spPr>
            <a:xfrm>
              <a:off x="63500" y="63500"/>
              <a:ext cx="12700" cy="9398508"/>
            </a:xfrm>
            <a:custGeom>
              <a:avLst/>
              <a:gdLst/>
              <a:ahLst/>
              <a:cxnLst/>
              <a:rect l="l" t="t" r="r" b="b"/>
              <a:pathLst>
                <a:path w="12700" h="9398508">
                  <a:moveTo>
                    <a:pt x="0" y="939850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85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21E9BA8-E679-B7C7-9D57-B4D8E53A7C67}"/>
              </a:ext>
            </a:extLst>
          </p:cNvPr>
          <p:cNvGrpSpPr>
            <a:grpSpLocks noChangeAspect="1"/>
          </p:cNvGrpSpPr>
          <p:nvPr/>
        </p:nvGrpSpPr>
        <p:grpSpPr>
          <a:xfrm>
            <a:off x="13440146" y="3831968"/>
            <a:ext cx="2291105" cy="6037455"/>
            <a:chOff x="0" y="0"/>
            <a:chExt cx="3054807" cy="952545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8C4B237-96F7-8944-E0C4-22C677628D8A}"/>
                </a:ext>
              </a:extLst>
            </p:cNvPr>
            <p:cNvSpPr/>
            <p:nvPr/>
          </p:nvSpPr>
          <p:spPr>
            <a:xfrm>
              <a:off x="74676" y="1555496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3F148CB-8AF4-82BA-FAE7-1203F1C9A9C9}"/>
                </a:ext>
              </a:extLst>
            </p:cNvPr>
            <p:cNvSpPr/>
            <p:nvPr/>
          </p:nvSpPr>
          <p:spPr>
            <a:xfrm>
              <a:off x="63500" y="63500"/>
              <a:ext cx="12700" cy="9398508"/>
            </a:xfrm>
            <a:custGeom>
              <a:avLst/>
              <a:gdLst/>
              <a:ahLst/>
              <a:cxnLst/>
              <a:rect l="l" t="t" r="r" b="b"/>
              <a:pathLst>
                <a:path w="12700" h="9398508">
                  <a:moveTo>
                    <a:pt x="0" y="939850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85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BEA545A-E0DC-3AC5-C110-C84495E66AF2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47" y="306410"/>
            <a:ext cx="1855137" cy="333480"/>
            <a:chOff x="0" y="0"/>
            <a:chExt cx="2473516" cy="44464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7AA6E0-A9F9-1C77-4BC8-3B2E56049759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655"/>
                    <a:pt x="98552" y="21971"/>
                    <a:pt x="114554" y="13081"/>
                  </a:cubicBezTo>
                  <a:cubicBezTo>
                    <a:pt x="130556" y="4191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290" y="126238"/>
                    <a:pt x="288290" y="153924"/>
                  </a:cubicBezTo>
                  <a:lnTo>
                    <a:pt x="288290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4F00B7-7140-98BA-4585-C2C626322A0D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737" y="162560"/>
                  </a:cubicBezTo>
                  <a:cubicBezTo>
                    <a:pt x="308483" y="167513"/>
                    <a:pt x="308229" y="172593"/>
                    <a:pt x="307848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800825F-0948-F7BC-C392-23EBCB362072}"/>
                </a:ext>
              </a:extLst>
            </p:cNvPr>
            <p:cNvSpPr/>
            <p:nvPr/>
          </p:nvSpPr>
          <p:spPr>
            <a:xfrm>
              <a:off x="967486" y="63500"/>
              <a:ext cx="287020" cy="317754"/>
            </a:xfrm>
            <a:custGeom>
              <a:avLst/>
              <a:gdLst/>
              <a:ahLst/>
              <a:cxnLst/>
              <a:rect l="l" t="t" r="r" b="b"/>
              <a:pathLst>
                <a:path w="287020" h="317754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902" y="184023"/>
                    <a:pt x="95885" y="191516"/>
                  </a:cubicBezTo>
                  <a:cubicBezTo>
                    <a:pt x="86868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888"/>
                  </a:cubicBezTo>
                  <a:cubicBezTo>
                    <a:pt x="104902" y="253492"/>
                    <a:pt x="116713" y="256667"/>
                    <a:pt x="131318" y="256667"/>
                  </a:cubicBezTo>
                  <a:moveTo>
                    <a:pt x="113538" y="317754"/>
                  </a:moveTo>
                  <a:cubicBezTo>
                    <a:pt x="87503" y="317754"/>
                    <a:pt x="66167" y="313563"/>
                    <a:pt x="49403" y="305181"/>
                  </a:cubicBezTo>
                  <a:cubicBezTo>
                    <a:pt x="32639" y="296799"/>
                    <a:pt x="20320" y="285750"/>
                    <a:pt x="12192" y="271907"/>
                  </a:cubicBezTo>
                  <a:cubicBezTo>
                    <a:pt x="4064" y="258064"/>
                    <a:pt x="0" y="242824"/>
                    <a:pt x="0" y="226060"/>
                  </a:cubicBezTo>
                  <a:cubicBezTo>
                    <a:pt x="0" y="197993"/>
                    <a:pt x="10922" y="175133"/>
                    <a:pt x="33020" y="157607"/>
                  </a:cubicBezTo>
                  <a:cubicBezTo>
                    <a:pt x="55118" y="140081"/>
                    <a:pt x="88011" y="131318"/>
                    <a:pt x="131953" y="131318"/>
                  </a:cubicBezTo>
                  <a:lnTo>
                    <a:pt x="208915" y="131318"/>
                  </a:lnTo>
                  <a:lnTo>
                    <a:pt x="208915" y="123952"/>
                  </a:lnTo>
                  <a:cubicBezTo>
                    <a:pt x="208915" y="103124"/>
                    <a:pt x="202946" y="87884"/>
                    <a:pt x="191135" y="78105"/>
                  </a:cubicBezTo>
                  <a:cubicBezTo>
                    <a:pt x="179324" y="68326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591" y="50673"/>
                  </a:cubicBezTo>
                  <a:cubicBezTo>
                    <a:pt x="42418" y="34417"/>
                    <a:pt x="59055" y="21844"/>
                    <a:pt x="79375" y="13081"/>
                  </a:cubicBezTo>
                  <a:cubicBezTo>
                    <a:pt x="99695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216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F85A1AE-5C2A-D6CE-CA5B-BCC95D6487D8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9083"/>
                    <a:pt x="121793" y="17399"/>
                  </a:cubicBezTo>
                  <a:cubicBezTo>
                    <a:pt x="140716" y="5715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2E100ED-1A41-35D5-075F-53179BAD7663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507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888"/>
                  </a:cubicBezTo>
                  <a:cubicBezTo>
                    <a:pt x="104775" y="253492"/>
                    <a:pt x="116586" y="256667"/>
                    <a:pt x="131191" y="256667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591" y="50673"/>
                  </a:cubicBezTo>
                  <a:cubicBezTo>
                    <a:pt x="42545" y="34417"/>
                    <a:pt x="59055" y="21844"/>
                    <a:pt x="79375" y="13081"/>
                  </a:cubicBezTo>
                  <a:cubicBezTo>
                    <a:pt x="99695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3962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FB8D605-91DE-0C6A-485E-C858BC1AE26D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182"/>
                    <a:pt x="70866" y="304546"/>
                  </a:cubicBezTo>
                  <a:cubicBezTo>
                    <a:pt x="50546" y="295910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2926" y="27559"/>
                  </a:cubicBezTo>
                  <a:cubicBezTo>
                    <a:pt x="64262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246"/>
                    <a:pt x="98806" y="68961"/>
                  </a:cubicBezTo>
                  <a:cubicBezTo>
                    <a:pt x="90805" y="74676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494"/>
                  </a:cubicBezTo>
                  <a:cubicBezTo>
                    <a:pt x="227584" y="148463"/>
                    <a:pt x="241807" y="157099"/>
                    <a:pt x="252348" y="168783"/>
                  </a:cubicBezTo>
                  <a:cubicBezTo>
                    <a:pt x="262890" y="180467"/>
                    <a:pt x="268223" y="196977"/>
                    <a:pt x="268223" y="218567"/>
                  </a:cubicBezTo>
                  <a:cubicBezTo>
                    <a:pt x="268604" y="237363"/>
                    <a:pt x="263778" y="254254"/>
                    <a:pt x="253619" y="269240"/>
                  </a:cubicBezTo>
                  <a:cubicBezTo>
                    <a:pt x="243459" y="284226"/>
                    <a:pt x="228726" y="296164"/>
                    <a:pt x="209676" y="304673"/>
                  </a:cubicBezTo>
                  <a:cubicBezTo>
                    <a:pt x="190626" y="313182"/>
                    <a:pt x="167894" y="317500"/>
                    <a:pt x="141859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E1865ED-DB5A-B554-9C5E-CAF4470043D4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4E41742-656F-CFDA-9531-436F100B3C96}"/>
              </a:ext>
            </a:extLst>
          </p:cNvPr>
          <p:cNvGrpSpPr>
            <a:grpSpLocks noChangeAspect="1"/>
          </p:cNvGrpSpPr>
          <p:nvPr/>
        </p:nvGrpSpPr>
        <p:grpSpPr>
          <a:xfrm>
            <a:off x="17836191" y="3880746"/>
            <a:ext cx="9525" cy="5953208"/>
            <a:chOff x="0" y="0"/>
            <a:chExt cx="12700" cy="9392539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EEB1EE4-0D39-8A48-F0DF-DD88C889B046}"/>
                </a:ext>
              </a:extLst>
            </p:cNvPr>
            <p:cNvSpPr/>
            <p:nvPr/>
          </p:nvSpPr>
          <p:spPr>
            <a:xfrm>
              <a:off x="0" y="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BA92BE59-B08B-BCF6-A2FE-17A7F91EA8B9}"/>
              </a:ext>
            </a:extLst>
          </p:cNvPr>
          <p:cNvSpPr txBox="1"/>
          <p:nvPr/>
        </p:nvSpPr>
        <p:spPr>
          <a:xfrm>
            <a:off x="656415" y="4914029"/>
            <a:ext cx="46245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01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EA7F73BF-DE48-2FAB-1AF8-1347B49E18C2}"/>
              </a:ext>
            </a:extLst>
          </p:cNvPr>
          <p:cNvSpPr txBox="1"/>
          <p:nvPr/>
        </p:nvSpPr>
        <p:spPr>
          <a:xfrm>
            <a:off x="5011969" y="4915401"/>
            <a:ext cx="5417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02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C2893AE-992D-8519-B01C-942B79757C38}"/>
              </a:ext>
            </a:extLst>
          </p:cNvPr>
          <p:cNvSpPr txBox="1"/>
          <p:nvPr/>
        </p:nvSpPr>
        <p:spPr>
          <a:xfrm>
            <a:off x="9352940" y="4910400"/>
            <a:ext cx="5417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03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7594F96-244D-BD60-2C00-0D544E5B6E1C}"/>
              </a:ext>
            </a:extLst>
          </p:cNvPr>
          <p:cNvSpPr txBox="1"/>
          <p:nvPr/>
        </p:nvSpPr>
        <p:spPr>
          <a:xfrm>
            <a:off x="13701208" y="4910743"/>
            <a:ext cx="3344428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04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AAAB57B1-1D70-E23D-16F8-AD0BB8195474}"/>
              </a:ext>
            </a:extLst>
          </p:cNvPr>
          <p:cNvSpPr txBox="1"/>
          <p:nvPr/>
        </p:nvSpPr>
        <p:spPr>
          <a:xfrm>
            <a:off x="6178086" y="6150321"/>
            <a:ext cx="57064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165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76C321A-1CC1-FC6E-D7F8-03983741916E}"/>
              </a:ext>
            </a:extLst>
          </p:cNvPr>
          <p:cNvSpPr txBox="1"/>
          <p:nvPr/>
        </p:nvSpPr>
        <p:spPr>
          <a:xfrm>
            <a:off x="5121415" y="6127461"/>
            <a:ext cx="4026403" cy="1207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No front loading of investment. You pay per app. No large end-to-end implementation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23B43EE7-0BEA-88EC-E825-D2B3B65AE4A0}"/>
              </a:ext>
            </a:extLst>
          </p:cNvPr>
          <p:cNvSpPr txBox="1"/>
          <p:nvPr/>
        </p:nvSpPr>
        <p:spPr>
          <a:xfrm>
            <a:off x="434302" y="1007202"/>
            <a:ext cx="937293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N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Advantages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A00A50-E691-6775-FB8A-23526500E4E6}"/>
              </a:ext>
            </a:extLst>
          </p:cNvPr>
          <p:cNvSpPr/>
          <p:nvPr/>
        </p:nvSpPr>
        <p:spPr>
          <a:xfrm>
            <a:off x="498224" y="6081294"/>
            <a:ext cx="4291650" cy="129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Quick deployment of each app – from requirements to development to Go-live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8224-9FCA-3D50-6478-DD581E428592}"/>
              </a:ext>
            </a:extLst>
          </p:cNvPr>
          <p:cNvSpPr/>
          <p:nvPr/>
        </p:nvSpPr>
        <p:spPr>
          <a:xfrm>
            <a:off x="9276631" y="6057900"/>
            <a:ext cx="4211130" cy="129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Configure the system functionality &amp; workflows, progressively, with minimum development efforts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F925A1-053E-56C6-D871-5F5104097A86}"/>
              </a:ext>
            </a:extLst>
          </p:cNvPr>
          <p:cNvSpPr/>
          <p:nvPr/>
        </p:nvSpPr>
        <p:spPr>
          <a:xfrm>
            <a:off x="13736518" y="6057900"/>
            <a:ext cx="4090150" cy="171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Seamless integration with your other existing systems such as ERP, CRM, Finance, Manufacturing etc.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E93C0A0F-364B-B74A-329F-280B71892B82}"/>
              </a:ext>
            </a:extLst>
          </p:cNvPr>
          <p:cNvSpPr txBox="1"/>
          <p:nvPr/>
        </p:nvSpPr>
        <p:spPr>
          <a:xfrm>
            <a:off x="427044" y="2670479"/>
            <a:ext cx="12313806" cy="8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Our goal is to help reduce your complex sales process cycle times, enabling faster response to customers and shorter customer acquisition cycle times</a:t>
            </a:r>
          </a:p>
        </p:txBody>
      </p:sp>
    </p:spTree>
    <p:extLst>
      <p:ext uri="{BB962C8B-B14F-4D97-AF65-F5344CB8AC3E}">
        <p14:creationId xmlns:p14="http://schemas.microsoft.com/office/powerpoint/2010/main" val="206689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9A888-9406-FD20-F137-7796097A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1AF635-F867-4EF4-C105-EDCFFA965568}"/>
              </a:ext>
            </a:extLst>
          </p:cNvPr>
          <p:cNvGrpSpPr>
            <a:grpSpLocks noChangeAspect="1"/>
          </p:cNvGrpSpPr>
          <p:nvPr/>
        </p:nvGrpSpPr>
        <p:grpSpPr>
          <a:xfrm>
            <a:off x="16038557" y="306410"/>
            <a:ext cx="1855137" cy="333480"/>
            <a:chOff x="0" y="0"/>
            <a:chExt cx="2473516" cy="4446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92FC90-64A4-54AA-E0C8-0D29E2DBFC60}"/>
                </a:ext>
              </a:extLst>
            </p:cNvPr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655"/>
                    <a:pt x="98552" y="21971"/>
                    <a:pt x="114554" y="13081"/>
                  </a:cubicBezTo>
                  <a:cubicBezTo>
                    <a:pt x="130556" y="4191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0924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163" y="126238"/>
                    <a:pt x="288163" y="153924"/>
                  </a:cubicBezTo>
                  <a:lnTo>
                    <a:pt x="288163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108604D-84BD-927E-13E1-644D212D93AD}"/>
                </a:ext>
              </a:extLst>
            </p:cNvPr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864" y="162560"/>
                  </a:cubicBezTo>
                  <a:cubicBezTo>
                    <a:pt x="308737" y="167513"/>
                    <a:pt x="308356" y="172593"/>
                    <a:pt x="307975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A42660B-7042-06E2-C5FB-21CA2D8FD0BE}"/>
                </a:ext>
              </a:extLst>
            </p:cNvPr>
            <p:cNvSpPr/>
            <p:nvPr/>
          </p:nvSpPr>
          <p:spPr>
            <a:xfrm>
              <a:off x="967486" y="63500"/>
              <a:ext cx="287020" cy="317754"/>
            </a:xfrm>
            <a:custGeom>
              <a:avLst/>
              <a:gdLst/>
              <a:ahLst/>
              <a:cxnLst/>
              <a:rect l="l" t="t" r="r" b="b"/>
              <a:pathLst>
                <a:path w="287020" h="317754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902" y="184023"/>
                    <a:pt x="95885" y="191516"/>
                  </a:cubicBezTo>
                  <a:cubicBezTo>
                    <a:pt x="86868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888"/>
                  </a:cubicBezTo>
                  <a:cubicBezTo>
                    <a:pt x="104902" y="253492"/>
                    <a:pt x="116713" y="256667"/>
                    <a:pt x="131318" y="256667"/>
                  </a:cubicBezTo>
                  <a:moveTo>
                    <a:pt x="113538" y="317754"/>
                  </a:moveTo>
                  <a:cubicBezTo>
                    <a:pt x="87503" y="317754"/>
                    <a:pt x="66167" y="313563"/>
                    <a:pt x="49403" y="305181"/>
                  </a:cubicBezTo>
                  <a:cubicBezTo>
                    <a:pt x="32639" y="296799"/>
                    <a:pt x="20320" y="285750"/>
                    <a:pt x="12192" y="271907"/>
                  </a:cubicBezTo>
                  <a:cubicBezTo>
                    <a:pt x="4064" y="258064"/>
                    <a:pt x="0" y="242824"/>
                    <a:pt x="0" y="226060"/>
                  </a:cubicBezTo>
                  <a:cubicBezTo>
                    <a:pt x="0" y="197993"/>
                    <a:pt x="10922" y="175133"/>
                    <a:pt x="33020" y="157607"/>
                  </a:cubicBezTo>
                  <a:cubicBezTo>
                    <a:pt x="55118" y="140081"/>
                    <a:pt x="88011" y="131318"/>
                    <a:pt x="131953" y="131318"/>
                  </a:cubicBezTo>
                  <a:lnTo>
                    <a:pt x="208915" y="131318"/>
                  </a:lnTo>
                  <a:lnTo>
                    <a:pt x="208915" y="123952"/>
                  </a:lnTo>
                  <a:cubicBezTo>
                    <a:pt x="208915" y="103124"/>
                    <a:pt x="202946" y="87884"/>
                    <a:pt x="191135" y="78105"/>
                  </a:cubicBezTo>
                  <a:cubicBezTo>
                    <a:pt x="179324" y="68326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591" y="50673"/>
                  </a:cubicBezTo>
                  <a:cubicBezTo>
                    <a:pt x="42418" y="34417"/>
                    <a:pt x="59055" y="21844"/>
                    <a:pt x="79375" y="13081"/>
                  </a:cubicBezTo>
                  <a:cubicBezTo>
                    <a:pt x="99695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089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FA8CFB-E4A2-A2E9-FB83-164FE4D9F210}"/>
                </a:ext>
              </a:extLst>
            </p:cNvPr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9083"/>
                    <a:pt x="121793" y="17399"/>
                  </a:cubicBezTo>
                  <a:cubicBezTo>
                    <a:pt x="140716" y="5715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92DBA00-7D80-DF94-5E40-4B25FC0022A7}"/>
                </a:ext>
              </a:extLst>
            </p:cNvPr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634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888"/>
                  </a:cubicBezTo>
                  <a:cubicBezTo>
                    <a:pt x="104775" y="253492"/>
                    <a:pt x="116586" y="256667"/>
                    <a:pt x="131191" y="256667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464" y="50673"/>
                  </a:cubicBezTo>
                  <a:cubicBezTo>
                    <a:pt x="42291" y="34417"/>
                    <a:pt x="58928" y="21844"/>
                    <a:pt x="79248" y="13081"/>
                  </a:cubicBezTo>
                  <a:cubicBezTo>
                    <a:pt x="99568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3962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C65A6AB-B4FC-4837-7499-012E205BCBB4}"/>
                </a:ext>
              </a:extLst>
            </p:cNvPr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182"/>
                    <a:pt x="70866" y="304546"/>
                  </a:cubicBezTo>
                  <a:cubicBezTo>
                    <a:pt x="50546" y="295910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3053" y="27559"/>
                  </a:cubicBezTo>
                  <a:cubicBezTo>
                    <a:pt x="64516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7983" y="60452"/>
                    <a:pt x="106807" y="63246"/>
                    <a:pt x="98806" y="68961"/>
                  </a:cubicBezTo>
                  <a:cubicBezTo>
                    <a:pt x="90805" y="74676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494"/>
                  </a:cubicBezTo>
                  <a:cubicBezTo>
                    <a:pt x="227584" y="148463"/>
                    <a:pt x="241807" y="157099"/>
                    <a:pt x="252348" y="168783"/>
                  </a:cubicBezTo>
                  <a:cubicBezTo>
                    <a:pt x="262890" y="180467"/>
                    <a:pt x="268223" y="196977"/>
                    <a:pt x="268223" y="218567"/>
                  </a:cubicBezTo>
                  <a:cubicBezTo>
                    <a:pt x="268604" y="237363"/>
                    <a:pt x="263778" y="254254"/>
                    <a:pt x="253619" y="269240"/>
                  </a:cubicBezTo>
                  <a:cubicBezTo>
                    <a:pt x="243459" y="284226"/>
                    <a:pt x="228726" y="296164"/>
                    <a:pt x="209676" y="304673"/>
                  </a:cubicBezTo>
                  <a:cubicBezTo>
                    <a:pt x="190626" y="313182"/>
                    <a:pt x="167894" y="317500"/>
                    <a:pt x="141859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6B9A374-1D72-95EF-D1C1-CC345CB7DFD8}"/>
                </a:ext>
              </a:extLst>
            </p:cNvPr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C26FEDE-90B4-BADD-7443-28CCE36F22C6}"/>
              </a:ext>
            </a:extLst>
          </p:cNvPr>
          <p:cNvGrpSpPr>
            <a:grpSpLocks noChangeAspect="1"/>
          </p:cNvGrpSpPr>
          <p:nvPr/>
        </p:nvGrpSpPr>
        <p:grpSpPr>
          <a:xfrm>
            <a:off x="394868" y="2489130"/>
            <a:ext cx="17498473" cy="7412584"/>
            <a:chOff x="0" y="0"/>
            <a:chExt cx="23331297" cy="988344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7C3F60A-DAA1-0EF1-3D42-74BCFA6A6C88}"/>
                </a:ext>
              </a:extLst>
            </p:cNvPr>
            <p:cNvSpPr/>
            <p:nvPr/>
          </p:nvSpPr>
          <p:spPr>
            <a:xfrm>
              <a:off x="63500" y="65024"/>
              <a:ext cx="12700" cy="9750298"/>
            </a:xfrm>
            <a:custGeom>
              <a:avLst/>
              <a:gdLst/>
              <a:ahLst/>
              <a:cxnLst/>
              <a:rect l="l" t="t" r="r" b="b"/>
              <a:pathLst>
                <a:path w="12700" h="9750298">
                  <a:moveTo>
                    <a:pt x="0" y="975029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75029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CF81EC-1F20-0D3A-91D6-D1B9029C4635}"/>
                </a:ext>
              </a:extLst>
            </p:cNvPr>
            <p:cNvSpPr/>
            <p:nvPr/>
          </p:nvSpPr>
          <p:spPr>
            <a:xfrm>
              <a:off x="7793990" y="66548"/>
              <a:ext cx="12700" cy="9750298"/>
            </a:xfrm>
            <a:custGeom>
              <a:avLst/>
              <a:gdLst/>
              <a:ahLst/>
              <a:cxnLst/>
              <a:rect l="l" t="t" r="r" b="b"/>
              <a:pathLst>
                <a:path w="12700" h="9750298">
                  <a:moveTo>
                    <a:pt x="0" y="975029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75029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1A862B-93F5-51D9-902F-3F4511ABB0C9}"/>
                </a:ext>
              </a:extLst>
            </p:cNvPr>
            <p:cNvSpPr/>
            <p:nvPr/>
          </p:nvSpPr>
          <p:spPr>
            <a:xfrm>
              <a:off x="15524607" y="63500"/>
              <a:ext cx="12700" cy="9756394"/>
            </a:xfrm>
            <a:custGeom>
              <a:avLst/>
              <a:gdLst/>
              <a:ahLst/>
              <a:cxnLst/>
              <a:rect l="l" t="t" r="r" b="b"/>
              <a:pathLst>
                <a:path w="12700" h="9756394">
                  <a:moveTo>
                    <a:pt x="0" y="9756394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75639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66893E-BC64-4BFD-7C04-F5E59855ECE1}"/>
                </a:ext>
              </a:extLst>
            </p:cNvPr>
            <p:cNvSpPr/>
            <p:nvPr/>
          </p:nvSpPr>
          <p:spPr>
            <a:xfrm>
              <a:off x="23255097" y="65151"/>
              <a:ext cx="12700" cy="9750171"/>
            </a:xfrm>
            <a:custGeom>
              <a:avLst/>
              <a:gdLst/>
              <a:ahLst/>
              <a:cxnLst/>
              <a:rect l="l" t="t" r="r" b="b"/>
              <a:pathLst>
                <a:path w="12700" h="9750171">
                  <a:moveTo>
                    <a:pt x="0" y="9750171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75017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A7F295D-7B49-BB02-FBE9-F4A6B08C7966}"/>
                </a:ext>
              </a:extLst>
            </p:cNvPr>
            <p:cNvSpPr/>
            <p:nvPr/>
          </p:nvSpPr>
          <p:spPr>
            <a:xfrm>
              <a:off x="65532" y="4283964"/>
              <a:ext cx="23197566" cy="12700"/>
            </a:xfrm>
            <a:custGeom>
              <a:avLst/>
              <a:gdLst/>
              <a:ahLst/>
              <a:cxnLst/>
              <a:rect l="l" t="t" r="r" b="b"/>
              <a:pathLst>
                <a:path w="23197566" h="12700">
                  <a:moveTo>
                    <a:pt x="23197566" y="12700"/>
                  </a:moveTo>
                  <a:lnTo>
                    <a:pt x="0" y="12700"/>
                  </a:lnTo>
                  <a:lnTo>
                    <a:pt x="0" y="0"/>
                  </a:lnTo>
                  <a:lnTo>
                    <a:pt x="23197566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8785B51-AA57-C66C-0DAE-BDB2E05D8D0D}"/>
              </a:ext>
            </a:extLst>
          </p:cNvPr>
          <p:cNvSpPr txBox="1"/>
          <p:nvPr/>
        </p:nvSpPr>
        <p:spPr>
          <a:xfrm>
            <a:off x="880158" y="6065396"/>
            <a:ext cx="4951171" cy="155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04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Quote Automation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97EC522-7419-B079-B7A6-C8422E43C4CF}"/>
              </a:ext>
            </a:extLst>
          </p:cNvPr>
          <p:cNvSpPr txBox="1"/>
          <p:nvPr/>
        </p:nvSpPr>
        <p:spPr>
          <a:xfrm>
            <a:off x="880157" y="2722550"/>
            <a:ext cx="2463117" cy="1552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01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BOM Creation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B447A83-A091-6810-AE08-9AB50298D8F2}"/>
              </a:ext>
            </a:extLst>
          </p:cNvPr>
          <p:cNvSpPr txBox="1"/>
          <p:nvPr/>
        </p:nvSpPr>
        <p:spPr>
          <a:xfrm>
            <a:off x="6674196" y="6065396"/>
            <a:ext cx="3172558" cy="205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05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Legal And Contract Review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4478A26-F4B7-F6AB-9318-AA674789E7EE}"/>
              </a:ext>
            </a:extLst>
          </p:cNvPr>
          <p:cNvSpPr txBox="1"/>
          <p:nvPr/>
        </p:nvSpPr>
        <p:spPr>
          <a:xfrm>
            <a:off x="6674196" y="2722550"/>
            <a:ext cx="4144394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02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Product Conﬁguration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984DA09-0E0F-50FC-9602-AF84A9F364F2}"/>
              </a:ext>
            </a:extLst>
          </p:cNvPr>
          <p:cNvSpPr txBox="1"/>
          <p:nvPr/>
        </p:nvSpPr>
        <p:spPr>
          <a:xfrm>
            <a:off x="12466196" y="2722550"/>
            <a:ext cx="3322701" cy="155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03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Costing Engine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276E3D1-383F-6D3B-1B37-8DC47EDD6758}"/>
              </a:ext>
            </a:extLst>
          </p:cNvPr>
          <p:cNvSpPr txBox="1"/>
          <p:nvPr/>
        </p:nvSpPr>
        <p:spPr>
          <a:xfrm>
            <a:off x="12466196" y="6060129"/>
            <a:ext cx="3725161" cy="205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001FA3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06</a:t>
            </a:r>
          </a:p>
          <a:p>
            <a:pPr algn="l">
              <a:lnSpc>
                <a:spcPts val="4200"/>
              </a:lnSpc>
            </a:pPr>
            <a:endParaRPr lang="en-US" sz="3000" b="1" spc="213" dirty="0">
              <a:solidFill>
                <a:srgbClr val="001FA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913"/>
              </a:lnSpc>
            </a:pPr>
            <a:r>
              <a:rPr lang="en-US" sz="28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Executive KPI Dashboard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7C2D4D6C-F9DA-2C40-57AE-ED066C5148ED}"/>
              </a:ext>
            </a:extLst>
          </p:cNvPr>
          <p:cNvSpPr txBox="1"/>
          <p:nvPr/>
        </p:nvSpPr>
        <p:spPr>
          <a:xfrm>
            <a:off x="434311" y="1007202"/>
            <a:ext cx="747549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6 Core modules</a:t>
            </a:r>
          </a:p>
        </p:txBody>
      </p:sp>
    </p:spTree>
    <p:extLst>
      <p:ext uri="{BB962C8B-B14F-4D97-AF65-F5344CB8AC3E}">
        <p14:creationId xmlns:p14="http://schemas.microsoft.com/office/powerpoint/2010/main" val="271688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4868" y="2752887"/>
            <a:ext cx="2291582" cy="7139664"/>
            <a:chOff x="0" y="0"/>
            <a:chExt cx="3055442" cy="9519552"/>
          </a:xfrm>
        </p:grpSpPr>
        <p:sp>
          <p:nvSpPr>
            <p:cNvPr id="3" name="Freeform 3"/>
            <p:cNvSpPr/>
            <p:nvPr/>
          </p:nvSpPr>
          <p:spPr>
            <a:xfrm>
              <a:off x="75311" y="1554099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743298" y="2753992"/>
            <a:ext cx="2291420" cy="7139664"/>
            <a:chOff x="0" y="0"/>
            <a:chExt cx="3055226" cy="9519552"/>
          </a:xfrm>
        </p:grpSpPr>
        <p:sp>
          <p:nvSpPr>
            <p:cNvPr id="6" name="Freeform 6"/>
            <p:cNvSpPr/>
            <p:nvPr/>
          </p:nvSpPr>
          <p:spPr>
            <a:xfrm>
              <a:off x="75057" y="1552575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091717" y="2751772"/>
            <a:ext cx="2291267" cy="7144093"/>
            <a:chOff x="0" y="0"/>
            <a:chExt cx="3055023" cy="9525457"/>
          </a:xfrm>
        </p:grpSpPr>
        <p:sp>
          <p:nvSpPr>
            <p:cNvPr id="9" name="Freeform 9"/>
            <p:cNvSpPr/>
            <p:nvPr/>
          </p:nvSpPr>
          <p:spPr>
            <a:xfrm>
              <a:off x="74803" y="1555496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12700" cy="9398508"/>
            </a:xfrm>
            <a:custGeom>
              <a:avLst/>
              <a:gdLst/>
              <a:ahLst/>
              <a:cxnLst/>
              <a:rect l="l" t="t" r="r" b="b"/>
              <a:pathLst>
                <a:path w="12700" h="9398508">
                  <a:moveTo>
                    <a:pt x="0" y="939850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85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440146" y="2751772"/>
            <a:ext cx="2291105" cy="7144093"/>
            <a:chOff x="0" y="0"/>
            <a:chExt cx="3054807" cy="9525457"/>
          </a:xfrm>
        </p:grpSpPr>
        <p:sp>
          <p:nvSpPr>
            <p:cNvPr id="12" name="Freeform 12"/>
            <p:cNvSpPr/>
            <p:nvPr/>
          </p:nvSpPr>
          <p:spPr>
            <a:xfrm>
              <a:off x="74676" y="1555496"/>
              <a:ext cx="2916682" cy="1033272"/>
            </a:xfrm>
            <a:custGeom>
              <a:avLst/>
              <a:gdLst/>
              <a:ahLst/>
              <a:cxnLst/>
              <a:rect l="l" t="t" r="r" b="b"/>
              <a:pathLst>
                <a:path w="2916682" h="1033272">
                  <a:moveTo>
                    <a:pt x="2916682" y="1033272"/>
                  </a:moveTo>
                  <a:lnTo>
                    <a:pt x="0" y="1033272"/>
                  </a:lnTo>
                  <a:lnTo>
                    <a:pt x="0" y="0"/>
                  </a:lnTo>
                  <a:lnTo>
                    <a:pt x="2916682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12700" cy="9398508"/>
            </a:xfrm>
            <a:custGeom>
              <a:avLst/>
              <a:gdLst/>
              <a:ahLst/>
              <a:cxnLst/>
              <a:rect l="l" t="t" r="r" b="b"/>
              <a:pathLst>
                <a:path w="12700" h="9398508">
                  <a:moveTo>
                    <a:pt x="0" y="9398508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85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038547" y="306410"/>
            <a:ext cx="1855137" cy="333480"/>
            <a:chOff x="0" y="0"/>
            <a:chExt cx="2473516" cy="444640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497840" cy="310261"/>
            </a:xfrm>
            <a:custGeom>
              <a:avLst/>
              <a:gdLst/>
              <a:ahLst/>
              <a:cxnLst/>
              <a:rect l="l" t="t" r="r" b="b"/>
              <a:pathLst>
                <a:path w="497840" h="310261">
                  <a:moveTo>
                    <a:pt x="0" y="310261"/>
                  </a:moveTo>
                  <a:lnTo>
                    <a:pt x="0" y="7366"/>
                  </a:lnTo>
                  <a:lnTo>
                    <a:pt x="69088" y="7366"/>
                  </a:lnTo>
                  <a:lnTo>
                    <a:pt x="75819" y="48260"/>
                  </a:lnTo>
                  <a:cubicBezTo>
                    <a:pt x="85598" y="33655"/>
                    <a:pt x="98552" y="21971"/>
                    <a:pt x="114554" y="13081"/>
                  </a:cubicBezTo>
                  <a:cubicBezTo>
                    <a:pt x="130556" y="4191"/>
                    <a:pt x="149225" y="0"/>
                    <a:pt x="170434" y="0"/>
                  </a:cubicBezTo>
                  <a:cubicBezTo>
                    <a:pt x="217297" y="0"/>
                    <a:pt x="250444" y="18161"/>
                    <a:pt x="270002" y="54356"/>
                  </a:cubicBezTo>
                  <a:cubicBezTo>
                    <a:pt x="281051" y="37592"/>
                    <a:pt x="295783" y="24384"/>
                    <a:pt x="314325" y="14605"/>
                  </a:cubicBezTo>
                  <a:cubicBezTo>
                    <a:pt x="332867" y="4826"/>
                    <a:pt x="353060" y="0"/>
                    <a:pt x="375031" y="0"/>
                  </a:cubicBezTo>
                  <a:cubicBezTo>
                    <a:pt x="414528" y="0"/>
                    <a:pt x="444881" y="11811"/>
                    <a:pt x="466090" y="35433"/>
                  </a:cubicBezTo>
                  <a:cubicBezTo>
                    <a:pt x="487299" y="59055"/>
                    <a:pt x="497840" y="93726"/>
                    <a:pt x="497840" y="139319"/>
                  </a:cubicBezTo>
                  <a:lnTo>
                    <a:pt x="497840" y="310261"/>
                  </a:lnTo>
                  <a:lnTo>
                    <a:pt x="419608" y="310261"/>
                  </a:lnTo>
                  <a:lnTo>
                    <a:pt x="419608" y="146558"/>
                  </a:lnTo>
                  <a:cubicBezTo>
                    <a:pt x="419608" y="120523"/>
                    <a:pt x="414655" y="100584"/>
                    <a:pt x="404622" y="86741"/>
                  </a:cubicBezTo>
                  <a:cubicBezTo>
                    <a:pt x="394589" y="72898"/>
                    <a:pt x="379222" y="65913"/>
                    <a:pt x="358521" y="65913"/>
                  </a:cubicBezTo>
                  <a:cubicBezTo>
                    <a:pt x="337312" y="65913"/>
                    <a:pt x="320294" y="73660"/>
                    <a:pt x="307467" y="89154"/>
                  </a:cubicBezTo>
                  <a:cubicBezTo>
                    <a:pt x="294640" y="104648"/>
                    <a:pt x="288290" y="126238"/>
                    <a:pt x="288290" y="153924"/>
                  </a:cubicBezTo>
                  <a:lnTo>
                    <a:pt x="288290" y="310261"/>
                  </a:lnTo>
                  <a:lnTo>
                    <a:pt x="210058" y="310261"/>
                  </a:lnTo>
                  <a:lnTo>
                    <a:pt x="210058" y="146558"/>
                  </a:lnTo>
                  <a:cubicBezTo>
                    <a:pt x="210058" y="120523"/>
                    <a:pt x="204978" y="100584"/>
                    <a:pt x="194818" y="86741"/>
                  </a:cubicBezTo>
                  <a:cubicBezTo>
                    <a:pt x="184658" y="72898"/>
                    <a:pt x="168910" y="65913"/>
                    <a:pt x="147828" y="65913"/>
                  </a:cubicBezTo>
                  <a:cubicBezTo>
                    <a:pt x="127000" y="65913"/>
                    <a:pt x="110236" y="73660"/>
                    <a:pt x="97409" y="89154"/>
                  </a:cubicBezTo>
                  <a:cubicBezTo>
                    <a:pt x="84582" y="104648"/>
                    <a:pt x="78105" y="126238"/>
                    <a:pt x="78105" y="153924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13791" y="63500"/>
              <a:ext cx="309118" cy="317754"/>
            </a:xfrm>
            <a:custGeom>
              <a:avLst/>
              <a:gdLst/>
              <a:ahLst/>
              <a:cxnLst/>
              <a:rect l="l" t="t" r="r" b="b"/>
              <a:pathLst>
                <a:path w="309118" h="317754">
                  <a:moveTo>
                    <a:pt x="157607" y="63500"/>
                  </a:moveTo>
                  <a:cubicBezTo>
                    <a:pt x="138430" y="63500"/>
                    <a:pt x="121539" y="68961"/>
                    <a:pt x="106934" y="79629"/>
                  </a:cubicBezTo>
                  <a:cubicBezTo>
                    <a:pt x="92329" y="90297"/>
                    <a:pt x="82931" y="106807"/>
                    <a:pt x="78867" y="128778"/>
                  </a:cubicBezTo>
                  <a:lnTo>
                    <a:pt x="229743" y="128778"/>
                  </a:lnTo>
                  <a:cubicBezTo>
                    <a:pt x="228473" y="108839"/>
                    <a:pt x="221234" y="92964"/>
                    <a:pt x="207772" y="81153"/>
                  </a:cubicBezTo>
                  <a:cubicBezTo>
                    <a:pt x="194310" y="69342"/>
                    <a:pt x="177546" y="63500"/>
                    <a:pt x="157607" y="63500"/>
                  </a:cubicBezTo>
                  <a:moveTo>
                    <a:pt x="156972" y="317627"/>
                  </a:moveTo>
                  <a:cubicBezTo>
                    <a:pt x="126365" y="317627"/>
                    <a:pt x="99314" y="311150"/>
                    <a:pt x="75692" y="298069"/>
                  </a:cubicBezTo>
                  <a:cubicBezTo>
                    <a:pt x="52070" y="284988"/>
                    <a:pt x="33655" y="266700"/>
                    <a:pt x="20193" y="243078"/>
                  </a:cubicBezTo>
                  <a:cubicBezTo>
                    <a:pt x="6731" y="219456"/>
                    <a:pt x="0" y="192151"/>
                    <a:pt x="0" y="161163"/>
                  </a:cubicBezTo>
                  <a:cubicBezTo>
                    <a:pt x="0" y="129794"/>
                    <a:pt x="6604" y="101981"/>
                    <a:pt x="19812" y="77470"/>
                  </a:cubicBezTo>
                  <a:cubicBezTo>
                    <a:pt x="33020" y="52959"/>
                    <a:pt x="51308" y="34036"/>
                    <a:pt x="74803" y="20320"/>
                  </a:cubicBezTo>
                  <a:cubicBezTo>
                    <a:pt x="98298" y="6604"/>
                    <a:pt x="125857" y="0"/>
                    <a:pt x="157607" y="0"/>
                  </a:cubicBezTo>
                  <a:cubicBezTo>
                    <a:pt x="187325" y="0"/>
                    <a:pt x="213614" y="6477"/>
                    <a:pt x="236347" y="19558"/>
                  </a:cubicBezTo>
                  <a:cubicBezTo>
                    <a:pt x="259080" y="32639"/>
                    <a:pt x="276987" y="50419"/>
                    <a:pt x="289814" y="73025"/>
                  </a:cubicBezTo>
                  <a:cubicBezTo>
                    <a:pt x="302641" y="95631"/>
                    <a:pt x="309118" y="120777"/>
                    <a:pt x="309118" y="148463"/>
                  </a:cubicBezTo>
                  <a:cubicBezTo>
                    <a:pt x="309118" y="152908"/>
                    <a:pt x="308991" y="157607"/>
                    <a:pt x="308737" y="162560"/>
                  </a:cubicBezTo>
                  <a:cubicBezTo>
                    <a:pt x="308483" y="167513"/>
                    <a:pt x="308229" y="172593"/>
                    <a:pt x="307848" y="177800"/>
                  </a:cubicBezTo>
                  <a:lnTo>
                    <a:pt x="77597" y="177800"/>
                  </a:lnTo>
                  <a:cubicBezTo>
                    <a:pt x="79248" y="201422"/>
                    <a:pt x="87503" y="219964"/>
                    <a:pt x="102362" y="233426"/>
                  </a:cubicBezTo>
                  <a:cubicBezTo>
                    <a:pt x="117221" y="246888"/>
                    <a:pt x="135255" y="253619"/>
                    <a:pt x="156464" y="253619"/>
                  </a:cubicBezTo>
                  <a:cubicBezTo>
                    <a:pt x="172339" y="253619"/>
                    <a:pt x="185674" y="250063"/>
                    <a:pt x="196469" y="242951"/>
                  </a:cubicBezTo>
                  <a:cubicBezTo>
                    <a:pt x="207264" y="235839"/>
                    <a:pt x="215265" y="226568"/>
                    <a:pt x="220599" y="215138"/>
                  </a:cubicBezTo>
                  <a:lnTo>
                    <a:pt x="299974" y="215138"/>
                  </a:lnTo>
                  <a:cubicBezTo>
                    <a:pt x="294259" y="234315"/>
                    <a:pt x="284734" y="251714"/>
                    <a:pt x="271526" y="267335"/>
                  </a:cubicBezTo>
                  <a:cubicBezTo>
                    <a:pt x="258318" y="282956"/>
                    <a:pt x="242062" y="295402"/>
                    <a:pt x="222631" y="304292"/>
                  </a:cubicBezTo>
                  <a:cubicBezTo>
                    <a:pt x="203200" y="313182"/>
                    <a:pt x="181356" y="317754"/>
                    <a:pt x="156972" y="317754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7486" y="63500"/>
              <a:ext cx="287020" cy="317754"/>
            </a:xfrm>
            <a:custGeom>
              <a:avLst/>
              <a:gdLst/>
              <a:ahLst/>
              <a:cxnLst/>
              <a:rect l="l" t="t" r="r" b="b"/>
              <a:pathLst>
                <a:path w="287020" h="317754">
                  <a:moveTo>
                    <a:pt x="131318" y="256540"/>
                  </a:moveTo>
                  <a:cubicBezTo>
                    <a:pt x="153670" y="256540"/>
                    <a:pt x="171069" y="249174"/>
                    <a:pt x="183515" y="234569"/>
                  </a:cubicBezTo>
                  <a:cubicBezTo>
                    <a:pt x="195961" y="219964"/>
                    <a:pt x="203708" y="201803"/>
                    <a:pt x="207010" y="180213"/>
                  </a:cubicBezTo>
                  <a:lnTo>
                    <a:pt x="140462" y="180213"/>
                  </a:lnTo>
                  <a:cubicBezTo>
                    <a:pt x="119761" y="180213"/>
                    <a:pt x="104902" y="184023"/>
                    <a:pt x="95885" y="191516"/>
                  </a:cubicBezTo>
                  <a:cubicBezTo>
                    <a:pt x="86868" y="199009"/>
                    <a:pt x="82423" y="208280"/>
                    <a:pt x="82423" y="219329"/>
                  </a:cubicBezTo>
                  <a:cubicBezTo>
                    <a:pt x="82423" y="231140"/>
                    <a:pt x="86868" y="240284"/>
                    <a:pt x="95885" y="246888"/>
                  </a:cubicBezTo>
                  <a:cubicBezTo>
                    <a:pt x="104902" y="253492"/>
                    <a:pt x="116713" y="256667"/>
                    <a:pt x="131318" y="256667"/>
                  </a:cubicBezTo>
                  <a:moveTo>
                    <a:pt x="113538" y="317754"/>
                  </a:moveTo>
                  <a:cubicBezTo>
                    <a:pt x="87503" y="317754"/>
                    <a:pt x="66167" y="313563"/>
                    <a:pt x="49403" y="305181"/>
                  </a:cubicBezTo>
                  <a:cubicBezTo>
                    <a:pt x="32639" y="296799"/>
                    <a:pt x="20320" y="285750"/>
                    <a:pt x="12192" y="271907"/>
                  </a:cubicBezTo>
                  <a:cubicBezTo>
                    <a:pt x="4064" y="258064"/>
                    <a:pt x="0" y="242824"/>
                    <a:pt x="0" y="226060"/>
                  </a:cubicBezTo>
                  <a:cubicBezTo>
                    <a:pt x="0" y="197993"/>
                    <a:pt x="10922" y="175133"/>
                    <a:pt x="33020" y="157607"/>
                  </a:cubicBezTo>
                  <a:cubicBezTo>
                    <a:pt x="55118" y="140081"/>
                    <a:pt x="88011" y="131318"/>
                    <a:pt x="131953" y="131318"/>
                  </a:cubicBezTo>
                  <a:lnTo>
                    <a:pt x="208915" y="131318"/>
                  </a:lnTo>
                  <a:lnTo>
                    <a:pt x="208915" y="123952"/>
                  </a:lnTo>
                  <a:cubicBezTo>
                    <a:pt x="208915" y="103124"/>
                    <a:pt x="202946" y="87884"/>
                    <a:pt x="191135" y="78105"/>
                  </a:cubicBezTo>
                  <a:cubicBezTo>
                    <a:pt x="179324" y="68326"/>
                    <a:pt x="164719" y="63500"/>
                    <a:pt x="147193" y="63500"/>
                  </a:cubicBezTo>
                  <a:cubicBezTo>
                    <a:pt x="131318" y="63500"/>
                    <a:pt x="117475" y="67310"/>
                    <a:pt x="105664" y="74803"/>
                  </a:cubicBezTo>
                  <a:cubicBezTo>
                    <a:pt x="93853" y="82296"/>
                    <a:pt x="86487" y="93472"/>
                    <a:pt x="83693" y="108077"/>
                  </a:cubicBezTo>
                  <a:lnTo>
                    <a:pt x="7366" y="108077"/>
                  </a:lnTo>
                  <a:cubicBezTo>
                    <a:pt x="9398" y="86106"/>
                    <a:pt x="16764" y="66929"/>
                    <a:pt x="29591" y="50673"/>
                  </a:cubicBezTo>
                  <a:cubicBezTo>
                    <a:pt x="42418" y="34417"/>
                    <a:pt x="59055" y="21844"/>
                    <a:pt x="79375" y="13081"/>
                  </a:cubicBezTo>
                  <a:cubicBezTo>
                    <a:pt x="99695" y="4318"/>
                    <a:pt x="122555" y="0"/>
                    <a:pt x="147828" y="0"/>
                  </a:cubicBezTo>
                  <a:cubicBezTo>
                    <a:pt x="191008" y="0"/>
                    <a:pt x="225044" y="10795"/>
                    <a:pt x="249809" y="32385"/>
                  </a:cubicBezTo>
                  <a:cubicBezTo>
                    <a:pt x="274574" y="53975"/>
                    <a:pt x="287020" y="84455"/>
                    <a:pt x="287020" y="123952"/>
                  </a:cubicBezTo>
                  <a:lnTo>
                    <a:pt x="287020" y="310261"/>
                  </a:lnTo>
                  <a:lnTo>
                    <a:pt x="220472" y="310261"/>
                  </a:lnTo>
                  <a:lnTo>
                    <a:pt x="213106" y="261366"/>
                  </a:lnTo>
                  <a:cubicBezTo>
                    <a:pt x="204216" y="277622"/>
                    <a:pt x="191643" y="291084"/>
                    <a:pt x="175514" y="301625"/>
                  </a:cubicBezTo>
                  <a:cubicBezTo>
                    <a:pt x="159385" y="312166"/>
                    <a:pt x="138811" y="317500"/>
                    <a:pt x="113538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16863" y="63500"/>
              <a:ext cx="188722" cy="310261"/>
            </a:xfrm>
            <a:custGeom>
              <a:avLst/>
              <a:gdLst/>
              <a:ahLst/>
              <a:cxnLst/>
              <a:rect l="l" t="t" r="r" b="b"/>
              <a:pathLst>
                <a:path w="188722" h="310261">
                  <a:moveTo>
                    <a:pt x="0" y="310261"/>
                  </a:moveTo>
                  <a:lnTo>
                    <a:pt x="0" y="7366"/>
                  </a:lnTo>
                  <a:lnTo>
                    <a:pt x="69596" y="7366"/>
                  </a:lnTo>
                  <a:lnTo>
                    <a:pt x="76962" y="64135"/>
                  </a:lnTo>
                  <a:cubicBezTo>
                    <a:pt x="88011" y="44577"/>
                    <a:pt x="102870" y="29083"/>
                    <a:pt x="121793" y="17399"/>
                  </a:cubicBezTo>
                  <a:cubicBezTo>
                    <a:pt x="140716" y="5715"/>
                    <a:pt x="163068" y="0"/>
                    <a:pt x="188722" y="0"/>
                  </a:cubicBezTo>
                  <a:lnTo>
                    <a:pt x="188722" y="82423"/>
                  </a:lnTo>
                  <a:lnTo>
                    <a:pt x="166751" y="82423"/>
                  </a:lnTo>
                  <a:cubicBezTo>
                    <a:pt x="149606" y="82423"/>
                    <a:pt x="134366" y="85090"/>
                    <a:pt x="120904" y="90297"/>
                  </a:cubicBezTo>
                  <a:cubicBezTo>
                    <a:pt x="107442" y="95504"/>
                    <a:pt x="97028" y="104775"/>
                    <a:pt x="89408" y="117729"/>
                  </a:cubicBezTo>
                  <a:cubicBezTo>
                    <a:pt x="81788" y="130683"/>
                    <a:pt x="78105" y="148844"/>
                    <a:pt x="78105" y="172085"/>
                  </a:cubicBezTo>
                  <a:lnTo>
                    <a:pt x="78105" y="31026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37462" y="63500"/>
              <a:ext cx="286893" cy="317627"/>
            </a:xfrm>
            <a:custGeom>
              <a:avLst/>
              <a:gdLst/>
              <a:ahLst/>
              <a:cxnLst/>
              <a:rect l="l" t="t" r="r" b="b"/>
              <a:pathLst>
                <a:path w="286893" h="317627">
                  <a:moveTo>
                    <a:pt x="131191" y="256540"/>
                  </a:moveTo>
                  <a:cubicBezTo>
                    <a:pt x="153543" y="256540"/>
                    <a:pt x="170942" y="249174"/>
                    <a:pt x="183388" y="234569"/>
                  </a:cubicBezTo>
                  <a:cubicBezTo>
                    <a:pt x="195834" y="219964"/>
                    <a:pt x="203581" y="201803"/>
                    <a:pt x="206883" y="180213"/>
                  </a:cubicBezTo>
                  <a:lnTo>
                    <a:pt x="140335" y="180213"/>
                  </a:lnTo>
                  <a:cubicBezTo>
                    <a:pt x="119507" y="180213"/>
                    <a:pt x="104648" y="184023"/>
                    <a:pt x="95758" y="191516"/>
                  </a:cubicBezTo>
                  <a:cubicBezTo>
                    <a:pt x="86868" y="199009"/>
                    <a:pt x="82296" y="208280"/>
                    <a:pt x="82296" y="219329"/>
                  </a:cubicBezTo>
                  <a:cubicBezTo>
                    <a:pt x="82296" y="231140"/>
                    <a:pt x="86741" y="240284"/>
                    <a:pt x="95758" y="246888"/>
                  </a:cubicBezTo>
                  <a:cubicBezTo>
                    <a:pt x="104775" y="253492"/>
                    <a:pt x="116586" y="256667"/>
                    <a:pt x="131191" y="256667"/>
                  </a:cubicBezTo>
                  <a:moveTo>
                    <a:pt x="113538" y="317627"/>
                  </a:moveTo>
                  <a:cubicBezTo>
                    <a:pt x="87503" y="317627"/>
                    <a:pt x="66167" y="313436"/>
                    <a:pt x="49403" y="305054"/>
                  </a:cubicBezTo>
                  <a:cubicBezTo>
                    <a:pt x="32639" y="296672"/>
                    <a:pt x="20320" y="285623"/>
                    <a:pt x="12192" y="271780"/>
                  </a:cubicBezTo>
                  <a:cubicBezTo>
                    <a:pt x="4064" y="257937"/>
                    <a:pt x="0" y="242697"/>
                    <a:pt x="0" y="225933"/>
                  </a:cubicBezTo>
                  <a:cubicBezTo>
                    <a:pt x="0" y="197866"/>
                    <a:pt x="10922" y="175006"/>
                    <a:pt x="33020" y="157480"/>
                  </a:cubicBezTo>
                  <a:cubicBezTo>
                    <a:pt x="55118" y="139954"/>
                    <a:pt x="88011" y="131191"/>
                    <a:pt x="131953" y="131191"/>
                  </a:cubicBezTo>
                  <a:lnTo>
                    <a:pt x="208915" y="131191"/>
                  </a:lnTo>
                  <a:lnTo>
                    <a:pt x="208915" y="123825"/>
                  </a:lnTo>
                  <a:cubicBezTo>
                    <a:pt x="208915" y="102997"/>
                    <a:pt x="202946" y="87757"/>
                    <a:pt x="191135" y="77978"/>
                  </a:cubicBezTo>
                  <a:cubicBezTo>
                    <a:pt x="179324" y="68199"/>
                    <a:pt x="164592" y="63500"/>
                    <a:pt x="147066" y="63500"/>
                  </a:cubicBezTo>
                  <a:cubicBezTo>
                    <a:pt x="131191" y="63500"/>
                    <a:pt x="117348" y="67310"/>
                    <a:pt x="105537" y="74803"/>
                  </a:cubicBezTo>
                  <a:cubicBezTo>
                    <a:pt x="93726" y="82296"/>
                    <a:pt x="86360" y="93472"/>
                    <a:pt x="83566" y="108077"/>
                  </a:cubicBezTo>
                  <a:lnTo>
                    <a:pt x="7239" y="108077"/>
                  </a:lnTo>
                  <a:cubicBezTo>
                    <a:pt x="9271" y="86106"/>
                    <a:pt x="16637" y="66929"/>
                    <a:pt x="29591" y="50673"/>
                  </a:cubicBezTo>
                  <a:cubicBezTo>
                    <a:pt x="42545" y="34417"/>
                    <a:pt x="59055" y="21844"/>
                    <a:pt x="79375" y="13081"/>
                  </a:cubicBezTo>
                  <a:cubicBezTo>
                    <a:pt x="99695" y="4318"/>
                    <a:pt x="122428" y="0"/>
                    <a:pt x="147701" y="0"/>
                  </a:cubicBezTo>
                  <a:cubicBezTo>
                    <a:pt x="190881" y="0"/>
                    <a:pt x="224917" y="10795"/>
                    <a:pt x="249682" y="32385"/>
                  </a:cubicBezTo>
                  <a:cubicBezTo>
                    <a:pt x="274447" y="53975"/>
                    <a:pt x="286893" y="84455"/>
                    <a:pt x="286893" y="123952"/>
                  </a:cubicBezTo>
                  <a:lnTo>
                    <a:pt x="286893" y="310261"/>
                  </a:lnTo>
                  <a:lnTo>
                    <a:pt x="220345" y="310261"/>
                  </a:lnTo>
                  <a:lnTo>
                    <a:pt x="212979" y="261366"/>
                  </a:lnTo>
                  <a:cubicBezTo>
                    <a:pt x="203962" y="277622"/>
                    <a:pt x="191516" y="291084"/>
                    <a:pt x="175387" y="301625"/>
                  </a:cubicBezTo>
                  <a:cubicBezTo>
                    <a:pt x="159258" y="312166"/>
                    <a:pt x="138684" y="317500"/>
                    <a:pt x="113411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70202" y="63500"/>
              <a:ext cx="268605" cy="317627"/>
            </a:xfrm>
            <a:custGeom>
              <a:avLst/>
              <a:gdLst/>
              <a:ahLst/>
              <a:cxnLst/>
              <a:rect l="l" t="t" r="r" b="b"/>
              <a:pathLst>
                <a:path w="268605" h="317627">
                  <a:moveTo>
                    <a:pt x="141732" y="317627"/>
                  </a:moveTo>
                  <a:cubicBezTo>
                    <a:pt x="114808" y="317627"/>
                    <a:pt x="91186" y="313182"/>
                    <a:pt x="70866" y="304546"/>
                  </a:cubicBezTo>
                  <a:cubicBezTo>
                    <a:pt x="50546" y="295910"/>
                    <a:pt x="34163" y="283718"/>
                    <a:pt x="21971" y="268224"/>
                  </a:cubicBezTo>
                  <a:cubicBezTo>
                    <a:pt x="9779" y="252730"/>
                    <a:pt x="2413" y="234823"/>
                    <a:pt x="0" y="214503"/>
                  </a:cubicBezTo>
                  <a:lnTo>
                    <a:pt x="78740" y="214503"/>
                  </a:lnTo>
                  <a:cubicBezTo>
                    <a:pt x="81153" y="226314"/>
                    <a:pt x="87757" y="236347"/>
                    <a:pt x="98552" y="244729"/>
                  </a:cubicBezTo>
                  <a:cubicBezTo>
                    <a:pt x="109347" y="253111"/>
                    <a:pt x="123317" y="257302"/>
                    <a:pt x="140462" y="257302"/>
                  </a:cubicBezTo>
                  <a:cubicBezTo>
                    <a:pt x="157607" y="257302"/>
                    <a:pt x="170053" y="253873"/>
                    <a:pt x="178054" y="246888"/>
                  </a:cubicBezTo>
                  <a:cubicBezTo>
                    <a:pt x="186055" y="239903"/>
                    <a:pt x="189992" y="232029"/>
                    <a:pt x="189992" y="223012"/>
                  </a:cubicBezTo>
                  <a:cubicBezTo>
                    <a:pt x="189992" y="209931"/>
                    <a:pt x="184277" y="201168"/>
                    <a:pt x="172847" y="196469"/>
                  </a:cubicBezTo>
                  <a:cubicBezTo>
                    <a:pt x="161417" y="191770"/>
                    <a:pt x="145542" y="187198"/>
                    <a:pt x="125222" y="182753"/>
                  </a:cubicBezTo>
                  <a:cubicBezTo>
                    <a:pt x="112141" y="179959"/>
                    <a:pt x="98933" y="176403"/>
                    <a:pt x="85471" y="172339"/>
                  </a:cubicBezTo>
                  <a:cubicBezTo>
                    <a:pt x="72009" y="168275"/>
                    <a:pt x="59690" y="163068"/>
                    <a:pt x="48514" y="156718"/>
                  </a:cubicBezTo>
                  <a:cubicBezTo>
                    <a:pt x="37338" y="150368"/>
                    <a:pt x="28194" y="142240"/>
                    <a:pt x="21336" y="132334"/>
                  </a:cubicBezTo>
                  <a:cubicBezTo>
                    <a:pt x="14478" y="122428"/>
                    <a:pt x="10922" y="109982"/>
                    <a:pt x="10922" y="95377"/>
                  </a:cubicBezTo>
                  <a:cubicBezTo>
                    <a:pt x="10922" y="68453"/>
                    <a:pt x="21590" y="45847"/>
                    <a:pt x="42926" y="27559"/>
                  </a:cubicBezTo>
                  <a:cubicBezTo>
                    <a:pt x="64262" y="9271"/>
                    <a:pt x="94488" y="0"/>
                    <a:pt x="133223" y="0"/>
                  </a:cubicBezTo>
                  <a:cubicBezTo>
                    <a:pt x="169037" y="0"/>
                    <a:pt x="197612" y="8382"/>
                    <a:pt x="219075" y="25019"/>
                  </a:cubicBezTo>
                  <a:cubicBezTo>
                    <a:pt x="240538" y="41656"/>
                    <a:pt x="253238" y="64770"/>
                    <a:pt x="257302" y="94107"/>
                  </a:cubicBezTo>
                  <a:lnTo>
                    <a:pt x="183388" y="94107"/>
                  </a:lnTo>
                  <a:cubicBezTo>
                    <a:pt x="178943" y="71755"/>
                    <a:pt x="162052" y="60452"/>
                    <a:pt x="132715" y="60452"/>
                  </a:cubicBezTo>
                  <a:cubicBezTo>
                    <a:pt x="118110" y="60452"/>
                    <a:pt x="106807" y="63246"/>
                    <a:pt x="98806" y="68961"/>
                  </a:cubicBezTo>
                  <a:cubicBezTo>
                    <a:pt x="90805" y="74676"/>
                    <a:pt x="86868" y="81788"/>
                    <a:pt x="86868" y="90297"/>
                  </a:cubicBezTo>
                  <a:cubicBezTo>
                    <a:pt x="86868" y="99314"/>
                    <a:pt x="92710" y="106426"/>
                    <a:pt x="104648" y="111633"/>
                  </a:cubicBezTo>
                  <a:cubicBezTo>
                    <a:pt x="116585" y="116840"/>
                    <a:pt x="132080" y="121793"/>
                    <a:pt x="151638" y="126238"/>
                  </a:cubicBezTo>
                  <a:cubicBezTo>
                    <a:pt x="172847" y="131191"/>
                    <a:pt x="192278" y="136525"/>
                    <a:pt x="209931" y="142494"/>
                  </a:cubicBezTo>
                  <a:cubicBezTo>
                    <a:pt x="227584" y="148463"/>
                    <a:pt x="241807" y="157099"/>
                    <a:pt x="252348" y="168783"/>
                  </a:cubicBezTo>
                  <a:cubicBezTo>
                    <a:pt x="262890" y="180467"/>
                    <a:pt x="268223" y="196977"/>
                    <a:pt x="268223" y="218567"/>
                  </a:cubicBezTo>
                  <a:cubicBezTo>
                    <a:pt x="268604" y="237363"/>
                    <a:pt x="263778" y="254254"/>
                    <a:pt x="253619" y="269240"/>
                  </a:cubicBezTo>
                  <a:cubicBezTo>
                    <a:pt x="243459" y="284226"/>
                    <a:pt x="228726" y="296164"/>
                    <a:pt x="209676" y="304673"/>
                  </a:cubicBezTo>
                  <a:cubicBezTo>
                    <a:pt x="190626" y="313182"/>
                    <a:pt x="167894" y="317500"/>
                    <a:pt x="141859" y="317500"/>
                  </a:cubicBezTo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143252" y="335026"/>
              <a:ext cx="266700" cy="43942"/>
            </a:xfrm>
            <a:custGeom>
              <a:avLst/>
              <a:gdLst/>
              <a:ahLst/>
              <a:cxnLst/>
              <a:rect l="l" t="t" r="r" b="b"/>
              <a:pathLst>
                <a:path w="266700" h="43942">
                  <a:moveTo>
                    <a:pt x="266700" y="43942"/>
                  </a:moveTo>
                  <a:lnTo>
                    <a:pt x="0" y="43942"/>
                  </a:lnTo>
                  <a:lnTo>
                    <a:pt x="0" y="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1F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7836191" y="2800550"/>
            <a:ext cx="9525" cy="7044404"/>
            <a:chOff x="0" y="0"/>
            <a:chExt cx="12700" cy="939253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700" cy="9392539"/>
            </a:xfrm>
            <a:custGeom>
              <a:avLst/>
              <a:gdLst/>
              <a:ahLst/>
              <a:cxnLst/>
              <a:rect l="l" t="t" r="r" b="b"/>
              <a:pathLst>
                <a:path w="12700" h="9392539">
                  <a:moveTo>
                    <a:pt x="0" y="9392539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939253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56415" y="4027370"/>
            <a:ext cx="46245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11969" y="4028742"/>
            <a:ext cx="5417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52940" y="4023741"/>
            <a:ext cx="5417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01208" y="4024084"/>
            <a:ext cx="3344428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13" dirty="0">
                <a:solidFill>
                  <a:srgbClr val="FFFFFF"/>
                </a:solidFill>
                <a:latin typeface="Poppins SemiBold" panose="00000700000000000000" pitchFamily="2" charset="0"/>
                <a:ea typeface="Montserrat Bold"/>
                <a:cs typeface="Poppins SemiBold" panose="00000700000000000000" pitchFamily="2" charset="0"/>
                <a:sym typeface="Montserrat Bold"/>
              </a:rPr>
              <a:t>04</a:t>
            </a:r>
          </a:p>
          <a:p>
            <a:pPr algn="l">
              <a:lnSpc>
                <a:spcPts val="3913"/>
              </a:lnSpc>
            </a:pPr>
            <a:endParaRPr lang="en-US" sz="3600" dirty="0">
              <a:solidFill>
                <a:srgbClr val="23232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13"/>
              </a:lnSpc>
            </a:pPr>
            <a:r>
              <a:rPr lang="en-US" sz="36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Conﬁguration Algorithm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6415" y="5132413"/>
            <a:ext cx="3839861" cy="100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3"/>
              </a:lnSpc>
            </a:pPr>
            <a:r>
              <a:rPr lang="en-US" sz="36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Integrated API Architecture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19265" y="5132413"/>
            <a:ext cx="2804131" cy="104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3"/>
              </a:lnSpc>
            </a:pPr>
            <a:r>
              <a:rPr lang="en-US" sz="36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Sales Order Workﬂow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78086" y="6150321"/>
            <a:ext cx="57064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165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341529" y="5132413"/>
            <a:ext cx="3376041" cy="100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3"/>
              </a:lnSpc>
            </a:pPr>
            <a:r>
              <a:rPr lang="en-US" sz="360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UI/UX Portal Framework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019275" y="6221477"/>
            <a:ext cx="3606241" cy="107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165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Automates order processing with conﬁgurable rules and dynamic pricing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4302" y="1007202"/>
            <a:ext cx="9372933" cy="135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4500" dirty="0">
                <a:solidFill>
                  <a:srgbClr val="23232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Core foundations of Reusable Component Framework</a:t>
            </a:r>
          </a:p>
        </p:txBody>
      </p:sp>
      <p:sp>
        <p:nvSpPr>
          <p:cNvPr id="34" name="Freeform 7"/>
          <p:cNvSpPr/>
          <p:nvPr/>
        </p:nvSpPr>
        <p:spPr>
          <a:xfrm>
            <a:off x="9129817" y="2747296"/>
            <a:ext cx="9525" cy="7044404"/>
          </a:xfrm>
          <a:custGeom>
            <a:avLst/>
            <a:gdLst/>
            <a:ahLst/>
            <a:cxnLst/>
            <a:rect l="l" t="t" r="r" b="b"/>
            <a:pathLst>
              <a:path w="12700" h="9392539">
                <a:moveTo>
                  <a:pt x="0" y="9392539"/>
                </a:moveTo>
                <a:lnTo>
                  <a:pt x="0" y="0"/>
                </a:lnTo>
                <a:lnTo>
                  <a:pt x="12700" y="0"/>
                </a:lnTo>
                <a:lnTo>
                  <a:pt x="12700" y="9392539"/>
                </a:lnTo>
                <a:close/>
              </a:path>
            </a:pathLst>
          </a:custGeom>
          <a:solidFill>
            <a:srgbClr val="CCCCCC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" y="6221477"/>
            <a:ext cx="394761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64"/>
              </a:lnSpc>
            </a:pPr>
            <a:r>
              <a:rPr lang="en-US" sz="165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Ensures secure, scalable integration across enterprise-wide systems and services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96400" y="6221477"/>
            <a:ext cx="413483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64"/>
              </a:lnSpc>
            </a:pPr>
            <a:r>
              <a:rPr lang="en-US" sz="165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Intuitive, user-tested interfaces designed for rapid adoption across teams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639800" y="6221477"/>
            <a:ext cx="421113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64"/>
              </a:lnSpc>
            </a:pPr>
            <a:r>
              <a:rPr lang="en-US" sz="1650" dirty="0">
                <a:solidFill>
                  <a:srgbClr val="232323"/>
                </a:solidFill>
                <a:latin typeface="Poppins"/>
                <a:ea typeface="Poppins"/>
                <a:cs typeface="Poppins"/>
                <a:sym typeface="Poppins"/>
              </a:rPr>
              <a:t>Dynamically adjusts rules and workﬂows to meet changing requirements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1352</Words>
  <Application>Microsoft Office PowerPoint</Application>
  <PresentationFormat>Custom</PresentationFormat>
  <Paragraphs>181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Poppins SemiBold</vt:lpstr>
      <vt:lpstr>Arial</vt:lpstr>
      <vt:lpstr>Montserrat Bold</vt:lpstr>
      <vt:lpstr>Poppins</vt:lpstr>
      <vt:lpstr>Calibri</vt:lpstr>
      <vt:lpstr>Poppins Medium</vt:lpstr>
      <vt:lpstr>Poppins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Mearas_Deck_Design_V5 1.pdf</dc:title>
  <dc:creator>admin</dc:creator>
  <cp:lastModifiedBy>Smita Ashok Mohite</cp:lastModifiedBy>
  <cp:revision>65</cp:revision>
  <cp:lastPrinted>2026-02-20T09:11:05Z</cp:lastPrinted>
  <dcterms:created xsi:type="dcterms:W3CDTF">2006-08-16T00:00:00Z</dcterms:created>
  <dcterms:modified xsi:type="dcterms:W3CDTF">2026-05-11T13:52:32Z</dcterms:modified>
  <dc:identifier>DAGz30tBlHI</dc:identifier>
</cp:coreProperties>
</file>